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29"/>
  </p:notesMasterIdLst>
  <p:handoutMasterIdLst>
    <p:handoutMasterId r:id="rId30"/>
  </p:handoutMasterIdLst>
  <p:sldIdLst>
    <p:sldId id="260" r:id="rId2"/>
    <p:sldId id="258" r:id="rId3"/>
    <p:sldId id="261" r:id="rId4"/>
    <p:sldId id="262" r:id="rId5"/>
    <p:sldId id="267" r:id="rId6"/>
    <p:sldId id="266" r:id="rId7"/>
    <p:sldId id="265" r:id="rId8"/>
    <p:sldId id="264" r:id="rId9"/>
    <p:sldId id="269" r:id="rId10"/>
    <p:sldId id="271" r:id="rId11"/>
    <p:sldId id="263" r:id="rId12"/>
    <p:sldId id="298" r:id="rId13"/>
    <p:sldId id="293" r:id="rId14"/>
    <p:sldId id="276" r:id="rId15"/>
    <p:sldId id="284" r:id="rId16"/>
    <p:sldId id="299" r:id="rId17"/>
    <p:sldId id="294" r:id="rId18"/>
    <p:sldId id="302" r:id="rId19"/>
    <p:sldId id="306" r:id="rId20"/>
    <p:sldId id="308" r:id="rId21"/>
    <p:sldId id="320" r:id="rId22"/>
    <p:sldId id="321" r:id="rId23"/>
    <p:sldId id="322" r:id="rId24"/>
    <p:sldId id="323" r:id="rId25"/>
    <p:sldId id="324" r:id="rId26"/>
    <p:sldId id="319" r:id="rId27"/>
    <p:sldId id="285" r:id="rId28"/>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4053D169-7DA8-48DF-BAA6-6B126512B606}" type="datetimeFigureOut">
              <a:rPr lang="en-US" smtClean="0"/>
              <a:t>5/21/2019</a:t>
            </a:fld>
            <a:endParaRPr lang="en-US" dirty="0"/>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30576D6E-B9EB-4750-84D4-06128B14CE04}" type="slidenum">
              <a:rPr lang="en-US" smtClean="0"/>
              <a:t>‹#›</a:t>
            </a:fld>
            <a:endParaRPr lang="en-US" dirty="0"/>
          </a:p>
        </p:txBody>
      </p:sp>
    </p:spTree>
    <p:extLst>
      <p:ext uri="{BB962C8B-B14F-4D97-AF65-F5344CB8AC3E}">
        <p14:creationId xmlns:p14="http://schemas.microsoft.com/office/powerpoint/2010/main" val="3793981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EE680855-98D9-4837-BA31-A0A705B567E7}" type="datetimeFigureOut">
              <a:rPr lang="en-US" smtClean="0"/>
              <a:t>5/21/2019</a:t>
            </a:fld>
            <a:endParaRPr lang="en-US" dirty="0"/>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E07FFA56-DCE9-4116-AC66-7608ED20B4D8}" type="slidenum">
              <a:rPr lang="en-US" smtClean="0"/>
              <a:t>‹#›</a:t>
            </a:fld>
            <a:endParaRPr lang="en-US" dirty="0"/>
          </a:p>
        </p:txBody>
      </p:sp>
    </p:spTree>
    <p:extLst>
      <p:ext uri="{BB962C8B-B14F-4D97-AF65-F5344CB8AC3E}">
        <p14:creationId xmlns:p14="http://schemas.microsoft.com/office/powerpoint/2010/main" val="3167875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FFA56-DCE9-4116-AC66-7608ED20B4D8}" type="slidenum">
              <a:rPr lang="en-US" smtClean="0"/>
              <a:t>1</a:t>
            </a:fld>
            <a:endParaRPr lang="en-US" dirty="0"/>
          </a:p>
        </p:txBody>
      </p:sp>
    </p:spTree>
    <p:extLst>
      <p:ext uri="{BB962C8B-B14F-4D97-AF65-F5344CB8AC3E}">
        <p14:creationId xmlns:p14="http://schemas.microsoft.com/office/powerpoint/2010/main" val="2176489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FFA56-DCE9-4116-AC66-7608ED20B4D8}" type="slidenum">
              <a:rPr lang="en-US" smtClean="0"/>
              <a:t>27</a:t>
            </a:fld>
            <a:endParaRPr lang="en-US" dirty="0"/>
          </a:p>
        </p:txBody>
      </p:sp>
    </p:spTree>
    <p:extLst>
      <p:ext uri="{BB962C8B-B14F-4D97-AF65-F5344CB8AC3E}">
        <p14:creationId xmlns:p14="http://schemas.microsoft.com/office/powerpoint/2010/main" val="24709217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7210E51-362A-4B92-B134-C57BE8846F76}" type="datetime1">
              <a:rPr lang="en-US" smtClean="0"/>
              <a:t>5/21/2019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37CA38C-4CCA-43A4-964E-EEA2DCBF8AD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585940-F028-411A-BA9A-FCD9EC61DEFC}" type="datetime1">
              <a:rPr lang="en-US" smtClean="0"/>
              <a:t>5/21/2019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37CA38C-4CCA-43A4-964E-EEA2DCBF8AD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8FADD3-7E13-425E-B656-8CEC5908C80E}" type="datetime1">
              <a:rPr lang="en-US" smtClean="0"/>
              <a:t>5/21/2019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37CA38C-4CCA-43A4-964E-EEA2DCBF8AD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34C8DA-8C59-4448-9D15-F7FE045F09AC}" type="datetime1">
              <a:rPr lang="en-US" smtClean="0"/>
              <a:t>5/21/2019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37CA38C-4CCA-43A4-964E-EEA2DCBF8AD5}"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188D5ED-59A6-48A8-9EB2-4470521D689F}" type="datetime1">
              <a:rPr lang="en-US" smtClean="0"/>
              <a:t>5/21/2019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37CA38C-4CCA-43A4-964E-EEA2DCBF8AD5}"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DD86FDF-ADC6-409B-8FD4-706534E51B00}" type="datetime1">
              <a:rPr lang="en-US" smtClean="0"/>
              <a:t>5/21/2019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37CA38C-4CCA-43A4-964E-EEA2DCBF8AD5}"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E01BA56-29B1-4AB1-A778-F5661807446A}" type="datetime1">
              <a:rPr lang="en-US" smtClean="0"/>
              <a:t>5/21/2019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537CA38C-4CCA-43A4-964E-EEA2DCBF8AD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23323D5-A493-4395-98B8-9DEE5AC769AC}" type="datetime1">
              <a:rPr lang="en-US" smtClean="0"/>
              <a:t>5/21/2019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537CA38C-4CCA-43A4-964E-EEA2DCBF8AD5}"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24C00A0-9484-451C-8535-101505A8F59E}" type="datetime1">
              <a:rPr lang="en-US" smtClean="0"/>
              <a:t>5/21/2019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537CA38C-4CCA-43A4-964E-EEA2DCBF8AD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A35713-7293-4D80-A509-AFF78DF693F0}" type="datetime1">
              <a:rPr lang="en-US" smtClean="0"/>
              <a:t>5/21/2019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37CA38C-4CCA-43A4-964E-EEA2DCBF8AD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95B6D42-879C-4743-BE25-28FA62031ED3}" type="datetime1">
              <a:rPr lang="en-US" smtClean="0"/>
              <a:t>5/21/2019</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37CA38C-4CCA-43A4-964E-EEA2DCBF8AD5}"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0DCC905-3B5A-4884-ADD1-9456FE57D79F}" type="datetime1">
              <a:rPr lang="en-US" smtClean="0"/>
              <a:t>5/21/2019</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37CA38C-4CCA-43A4-964E-EEA2DCBF8AD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1600200"/>
          </a:xfrm>
        </p:spPr>
        <p:txBody>
          <a:bodyPr>
            <a:normAutofit/>
          </a:bodyPr>
          <a:lstStyle/>
          <a:p>
            <a:r>
              <a:rPr lang="en-US" dirty="0" smtClean="0"/>
              <a:t>Collaboration In Research</a:t>
            </a:r>
            <a:endParaRPr lang="en-US" dirty="0"/>
          </a:p>
        </p:txBody>
      </p:sp>
      <p:pic>
        <p:nvPicPr>
          <p:cNvPr id="4" name="Picture 3" descr="Description: BEC Colour logo(reduced)"/>
          <p:cNvPicPr/>
          <p:nvPr/>
        </p:nvPicPr>
        <p:blipFill>
          <a:blip r:embed="rId3">
            <a:extLst>
              <a:ext uri="{28A0092B-C50C-407E-A947-70E740481C1C}">
                <a14:useLocalDpi xmlns:a14="http://schemas.microsoft.com/office/drawing/2010/main" val="0"/>
              </a:ext>
            </a:extLst>
          </a:blip>
          <a:srcRect/>
          <a:stretch>
            <a:fillRect/>
          </a:stretch>
        </p:blipFill>
        <p:spPr bwMode="auto">
          <a:xfrm>
            <a:off x="263013" y="1371600"/>
            <a:ext cx="4114800" cy="2209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5" name="Picture 4" descr="Z:\Work 2015\CI manual\Umalusi Logo.jpg"/>
          <p:cNvPicPr/>
          <p:nvPr/>
        </p:nvPicPr>
        <p:blipFill rotWithShape="1">
          <a:blip r:embed="rId4" cstate="print">
            <a:extLst>
              <a:ext uri="{28A0092B-C50C-407E-A947-70E740481C1C}">
                <a14:useLocalDpi xmlns:a14="http://schemas.microsoft.com/office/drawing/2010/main" val="0"/>
              </a:ext>
            </a:extLst>
          </a:blip>
          <a:srcRect/>
          <a:stretch/>
        </p:blipFill>
        <p:spPr bwMode="auto">
          <a:xfrm>
            <a:off x="4191000" y="838200"/>
            <a:ext cx="4724400" cy="28956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60829718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800600"/>
            <a:ext cx="8839200" cy="1206691"/>
          </a:xfrm>
        </p:spPr>
        <p:txBody>
          <a:bodyPr>
            <a:normAutofit/>
          </a:bodyPr>
          <a:lstStyle/>
          <a:p>
            <a:pPr marL="0" lvl="0" indent="0" algn="ctr">
              <a:spcBef>
                <a:spcPct val="20000"/>
              </a:spcBef>
              <a:buClrTx/>
              <a:buSzTx/>
              <a:buNone/>
              <a:defRPr/>
            </a:pPr>
            <a:endParaRPr lang="en-US" dirty="0"/>
          </a:p>
        </p:txBody>
      </p:sp>
      <p:sp>
        <p:nvSpPr>
          <p:cNvPr id="2" name="Title 1"/>
          <p:cNvSpPr>
            <a:spLocks noGrp="1"/>
          </p:cNvSpPr>
          <p:nvPr>
            <p:ph type="title"/>
          </p:nvPr>
        </p:nvSpPr>
        <p:spPr>
          <a:xfrm>
            <a:off x="76200" y="1295400"/>
            <a:ext cx="8915400" cy="3200400"/>
          </a:xfrm>
        </p:spPr>
        <p:txBody>
          <a:bodyPr>
            <a:normAutofit/>
          </a:bodyPr>
          <a:lstStyle/>
          <a:p>
            <a:pPr algn="ctr"/>
            <a:r>
              <a:rPr lang="en-US" sz="9600" dirty="0" smtClean="0"/>
              <a:t>Results</a:t>
            </a:r>
            <a:endParaRPr lang="en-US" sz="96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10</a:t>
            </a:fld>
            <a:endParaRPr lang="en-US" dirty="0"/>
          </a:p>
        </p:txBody>
      </p:sp>
    </p:spTree>
    <p:extLst>
      <p:ext uri="{BB962C8B-B14F-4D97-AF65-F5344CB8AC3E}">
        <p14:creationId xmlns:p14="http://schemas.microsoft.com/office/powerpoint/2010/main" val="36874470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990600"/>
          </a:xfrm>
        </p:spPr>
        <p:txBody>
          <a:bodyPr>
            <a:normAutofit/>
          </a:bodyPr>
          <a:lstStyle/>
          <a:p>
            <a:pPr algn="ctr"/>
            <a:r>
              <a:rPr lang="en-ZA" sz="4400" i="1" kern="0" dirty="0" smtClean="0">
                <a:solidFill>
                  <a:prstClr val="white">
                    <a:lumMod val="50000"/>
                  </a:prstClr>
                </a:solidFill>
                <a:effectLst/>
                <a:latin typeface="Arial"/>
              </a:rPr>
              <a:t>Results Presentation Outline</a:t>
            </a:r>
            <a:endParaRPr lang="en-US" sz="36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8" name="Slide Number Placeholder 7"/>
          <p:cNvSpPr>
            <a:spLocks noGrp="1"/>
          </p:cNvSpPr>
          <p:nvPr>
            <p:ph type="sldNum" sz="quarter" idx="12"/>
          </p:nvPr>
        </p:nvSpPr>
        <p:spPr/>
        <p:txBody>
          <a:bodyPr/>
          <a:lstStyle/>
          <a:p>
            <a:fld id="{537CA38C-4CCA-43A4-964E-EEA2DCBF8AD5}" type="slidenum">
              <a:rPr lang="en-US" smtClean="0"/>
              <a:t>11</a:t>
            </a:fld>
            <a:endParaRPr lang="en-US" dirty="0"/>
          </a:p>
        </p:txBody>
      </p:sp>
      <p:pic>
        <p:nvPicPr>
          <p:cNvPr id="6"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533400" y="838199"/>
            <a:ext cx="8534399" cy="533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482933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343400"/>
            <a:ext cx="8839200" cy="1663891"/>
          </a:xfrm>
        </p:spPr>
        <p:txBody>
          <a:bodyPr>
            <a:noAutofit/>
          </a:bodyPr>
          <a:lstStyle/>
          <a:p>
            <a:pPr marL="0" lvl="0" indent="0" algn="ctr">
              <a:spcBef>
                <a:spcPct val="20000"/>
              </a:spcBef>
              <a:buClrTx/>
              <a:buSzTx/>
              <a:buNone/>
              <a:defRPr/>
            </a:pPr>
            <a:r>
              <a:rPr lang="en-US" sz="4400" b="1" dirty="0" smtClean="0">
                <a:effectLst>
                  <a:outerShdw blurRad="38100" dist="38100" dir="2700000" algn="tl">
                    <a:srgbClr val="000000">
                      <a:alpha val="43137"/>
                    </a:srgbClr>
                  </a:outerShdw>
                </a:effectLst>
              </a:rPr>
              <a:t>Using BGCSE ( Mathematics &amp; English Language)</a:t>
            </a:r>
            <a:endParaRPr lang="en-US" sz="4400" b="1" dirty="0">
              <a:effectLst>
                <a:outerShdw blurRad="38100" dist="38100" dir="2700000" algn="tl">
                  <a:srgbClr val="000000">
                    <a:alpha val="43137"/>
                  </a:srgbClr>
                </a:outerShdw>
              </a:effectLst>
            </a:endParaRPr>
          </a:p>
        </p:txBody>
      </p:sp>
      <p:sp>
        <p:nvSpPr>
          <p:cNvPr id="2" name="Title 1"/>
          <p:cNvSpPr>
            <a:spLocks noGrp="1"/>
          </p:cNvSpPr>
          <p:nvPr>
            <p:ph type="title"/>
          </p:nvPr>
        </p:nvSpPr>
        <p:spPr>
          <a:xfrm>
            <a:off x="76200" y="1295400"/>
            <a:ext cx="8915400" cy="3200400"/>
          </a:xfrm>
        </p:spPr>
        <p:txBody>
          <a:bodyPr>
            <a:normAutofit/>
          </a:bodyPr>
          <a:lstStyle/>
          <a:p>
            <a:pPr algn="ctr"/>
            <a:r>
              <a:rPr lang="en-US" sz="6600" dirty="0" smtClean="0"/>
              <a:t>Block Analysis 1 Results</a:t>
            </a:r>
            <a:endParaRPr lang="en-US" sz="66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4920991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990600"/>
          </a:xfrm>
        </p:spPr>
        <p:txBody>
          <a:bodyPr>
            <a:normAutofit fontScale="90000"/>
          </a:bodyPr>
          <a:lstStyle/>
          <a:p>
            <a:pPr algn="ctr"/>
            <a:r>
              <a:rPr lang="en-ZA" sz="4400" i="1" kern="0" dirty="0" smtClean="0">
                <a:solidFill>
                  <a:prstClr val="white">
                    <a:lumMod val="50000"/>
                  </a:prstClr>
                </a:solidFill>
                <a:effectLst/>
                <a:latin typeface="Arial"/>
              </a:rPr>
              <a:t>BGCSE Mathematics</a:t>
            </a:r>
            <a:r>
              <a:rPr lang="en-ZA" sz="4400" i="1" kern="0" dirty="0">
                <a:solidFill>
                  <a:prstClr val="white">
                    <a:lumMod val="50000"/>
                  </a:prstClr>
                </a:solidFill>
                <a:effectLst/>
                <a:latin typeface="Arial"/>
              </a:rPr>
              <a:t>: Using Paper2 to predict Paper1</a:t>
            </a:r>
            <a:endParaRPr lang="en-US" sz="36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8" name="Slide Number Placeholder 7"/>
          <p:cNvSpPr>
            <a:spLocks noGrp="1"/>
          </p:cNvSpPr>
          <p:nvPr>
            <p:ph type="sldNum" sz="quarter" idx="12"/>
          </p:nvPr>
        </p:nvSpPr>
        <p:spPr/>
        <p:txBody>
          <a:bodyPr/>
          <a:lstStyle/>
          <a:p>
            <a:fld id="{537CA38C-4CCA-43A4-964E-EEA2DCBF8AD5}" type="slidenum">
              <a:rPr lang="en-US" smtClean="0"/>
              <a:t>13</a:t>
            </a:fld>
            <a:endParaRPr lang="en-US" dirty="0"/>
          </a:p>
        </p:txBody>
      </p:sp>
      <p:pic>
        <p:nvPicPr>
          <p:cNvPr id="2051" name="Picture 3"/>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685801" y="1143001"/>
            <a:ext cx="8305800" cy="5029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59259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249362"/>
          </a:xfrm>
        </p:spPr>
        <p:txBody>
          <a:bodyPr>
            <a:normAutofit/>
          </a:bodyPr>
          <a:lstStyle/>
          <a:p>
            <a:pPr algn="ctr"/>
            <a:r>
              <a:rPr lang="en-ZA" sz="3600" i="1" kern="0" dirty="0" smtClean="0">
                <a:solidFill>
                  <a:prstClr val="white">
                    <a:lumMod val="50000"/>
                  </a:prstClr>
                </a:solidFill>
                <a:effectLst/>
                <a:latin typeface="Arial"/>
              </a:rPr>
              <a:t>BGCSE Mathematics</a:t>
            </a:r>
            <a:r>
              <a:rPr lang="en-ZA" sz="3600" i="1" kern="0" dirty="0">
                <a:solidFill>
                  <a:prstClr val="white">
                    <a:lumMod val="50000"/>
                  </a:prstClr>
                </a:solidFill>
                <a:effectLst/>
                <a:latin typeface="Arial"/>
              </a:rPr>
              <a:t>: Using </a:t>
            </a:r>
            <a:r>
              <a:rPr lang="en-ZA" sz="3600" i="1" kern="0" dirty="0" smtClean="0">
                <a:solidFill>
                  <a:prstClr val="white">
                    <a:lumMod val="50000"/>
                  </a:prstClr>
                </a:solidFill>
                <a:effectLst/>
                <a:latin typeface="Arial"/>
              </a:rPr>
              <a:t>Paper1 </a:t>
            </a:r>
            <a:r>
              <a:rPr lang="en-ZA" sz="3600" i="1" kern="0" dirty="0">
                <a:solidFill>
                  <a:prstClr val="white">
                    <a:lumMod val="50000"/>
                  </a:prstClr>
                </a:solidFill>
                <a:effectLst/>
                <a:latin typeface="Arial"/>
              </a:rPr>
              <a:t>to predict </a:t>
            </a:r>
            <a:r>
              <a:rPr lang="en-ZA" sz="3600" i="1" kern="0" dirty="0" smtClean="0">
                <a:solidFill>
                  <a:prstClr val="white">
                    <a:lumMod val="50000"/>
                  </a:prstClr>
                </a:solidFill>
                <a:effectLst/>
                <a:latin typeface="Arial"/>
              </a:rPr>
              <a:t>Paper2</a:t>
            </a:r>
            <a:endParaRPr lang="en-US" sz="36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14</a:t>
            </a:fld>
            <a:endParaRPr lang="en-US" dirty="0"/>
          </a:p>
        </p:txBody>
      </p:sp>
      <p:pic>
        <p:nvPicPr>
          <p:cNvPr id="3075" name="Picture 3"/>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1447799"/>
            <a:ext cx="8534399" cy="4724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6174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9067800" cy="868362"/>
          </a:xfrm>
        </p:spPr>
        <p:txBody>
          <a:bodyPr>
            <a:normAutofit fontScale="90000"/>
          </a:bodyPr>
          <a:lstStyle/>
          <a:p>
            <a:pPr algn="ctr"/>
            <a:r>
              <a:rPr lang="en-ZA" sz="3600" i="1" kern="0" dirty="0" smtClean="0">
                <a:solidFill>
                  <a:prstClr val="white">
                    <a:lumMod val="50000"/>
                  </a:prstClr>
                </a:solidFill>
                <a:effectLst/>
                <a:latin typeface="Arial"/>
              </a:rPr>
              <a:t> Performance of Methods at Analysis Block 1</a:t>
            </a:r>
            <a:endParaRPr lang="en-US" sz="36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15</a:t>
            </a:fld>
            <a:endParaRPr lang="en-US" dirty="0"/>
          </a:p>
        </p:txBody>
      </p:sp>
      <p:pic>
        <p:nvPicPr>
          <p:cNvPr id="6" name="Picture 2"/>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990599"/>
            <a:ext cx="8153400" cy="518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09913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800600"/>
            <a:ext cx="8839200" cy="1206691"/>
          </a:xfrm>
        </p:spPr>
        <p:txBody>
          <a:bodyPr>
            <a:normAutofit/>
          </a:bodyPr>
          <a:lstStyle/>
          <a:p>
            <a:pPr marL="0" lvl="0" indent="0" algn="ctr">
              <a:spcBef>
                <a:spcPct val="20000"/>
              </a:spcBef>
              <a:buClrTx/>
              <a:buSzTx/>
              <a:buNone/>
              <a:defRPr/>
            </a:pPr>
            <a:r>
              <a:rPr lang="en-US" sz="4800" b="1" dirty="0" smtClean="0">
                <a:effectLst>
                  <a:outerShdw blurRad="38100" dist="38100" dir="2700000" algn="tl">
                    <a:srgbClr val="000000">
                      <a:alpha val="43137"/>
                    </a:srgbClr>
                  </a:outerShdw>
                </a:effectLst>
              </a:rPr>
              <a:t>Using NSC Mathematics </a:t>
            </a:r>
            <a:endParaRPr lang="en-US" sz="4800" b="1" dirty="0">
              <a:effectLst>
                <a:outerShdw blurRad="38100" dist="38100" dir="2700000" algn="tl">
                  <a:srgbClr val="000000">
                    <a:alpha val="43137"/>
                  </a:srgbClr>
                </a:outerShdw>
              </a:effectLst>
            </a:endParaRPr>
          </a:p>
        </p:txBody>
      </p:sp>
      <p:sp>
        <p:nvSpPr>
          <p:cNvPr id="2" name="Title 1"/>
          <p:cNvSpPr>
            <a:spLocks noGrp="1"/>
          </p:cNvSpPr>
          <p:nvPr>
            <p:ph type="title"/>
          </p:nvPr>
        </p:nvSpPr>
        <p:spPr>
          <a:xfrm>
            <a:off x="76200" y="1295400"/>
            <a:ext cx="8915400" cy="3200400"/>
          </a:xfrm>
        </p:spPr>
        <p:txBody>
          <a:bodyPr>
            <a:normAutofit/>
          </a:bodyPr>
          <a:lstStyle/>
          <a:p>
            <a:pPr algn="ctr"/>
            <a:r>
              <a:rPr lang="en-US" sz="6600" dirty="0" smtClean="0"/>
              <a:t>Block Analysis 2 Results</a:t>
            </a:r>
            <a:endParaRPr lang="en-US" sz="66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72159833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715962"/>
          </a:xfrm>
        </p:spPr>
        <p:txBody>
          <a:bodyPr>
            <a:noAutofit/>
          </a:bodyPr>
          <a:lstStyle/>
          <a:p>
            <a:pPr algn="ctr"/>
            <a:r>
              <a:rPr lang="en-ZA" sz="3200" i="1" kern="0" dirty="0">
                <a:solidFill>
                  <a:prstClr val="white">
                    <a:lumMod val="50000"/>
                  </a:prstClr>
                </a:solidFill>
                <a:effectLst/>
                <a:latin typeface="Arial"/>
              </a:rPr>
              <a:t>Performance of Methods at Analysis Block 1</a:t>
            </a:r>
            <a:endParaRPr lang="en-US" sz="32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17</a:t>
            </a:fld>
            <a:endParaRPr lang="en-US" dirty="0"/>
          </a:p>
        </p:txBody>
      </p:sp>
      <p:pic>
        <p:nvPicPr>
          <p:cNvPr id="6"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304800" y="990600"/>
            <a:ext cx="8686799" cy="518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36016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9067800" cy="715962"/>
          </a:xfrm>
        </p:spPr>
        <p:txBody>
          <a:bodyPr>
            <a:noAutofit/>
          </a:bodyPr>
          <a:lstStyle/>
          <a:p>
            <a:pPr algn="ctr"/>
            <a:r>
              <a:rPr lang="en-ZA" sz="3200" i="1" kern="0" dirty="0" smtClean="0">
                <a:solidFill>
                  <a:prstClr val="white">
                    <a:lumMod val="50000"/>
                  </a:prstClr>
                </a:solidFill>
                <a:effectLst/>
                <a:latin typeface="Arial"/>
              </a:rPr>
              <a:t>CMM Limitations</a:t>
            </a:r>
            <a:endParaRPr lang="en-US" sz="32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18</a:t>
            </a:fld>
            <a:endParaRPr lang="en-US" dirty="0"/>
          </a:p>
        </p:txBody>
      </p:sp>
      <p:sp>
        <p:nvSpPr>
          <p:cNvPr id="3" name="Content Placeholder 2"/>
          <p:cNvSpPr>
            <a:spLocks noGrp="1"/>
          </p:cNvSpPr>
          <p:nvPr>
            <p:ph idx="1"/>
          </p:nvPr>
        </p:nvSpPr>
        <p:spPr>
          <a:xfrm>
            <a:off x="457200" y="1066800"/>
            <a:ext cx="8534400" cy="4940491"/>
          </a:xfrm>
        </p:spPr>
        <p:txBody>
          <a:bodyPr>
            <a:normAutofit lnSpcReduction="10000"/>
          </a:bodyPr>
          <a:lstStyle/>
          <a:p>
            <a:pPr lvl="0" algn="just"/>
            <a:r>
              <a:rPr lang="en-ZA" dirty="0"/>
              <a:t>The study was of the view that performance is subject to other </a:t>
            </a:r>
            <a:r>
              <a:rPr lang="en-ZA" dirty="0" smtClean="0"/>
              <a:t>factors( not controlled for) </a:t>
            </a:r>
            <a:r>
              <a:rPr lang="en-ZA" dirty="0"/>
              <a:t>such as school characteristics hence </a:t>
            </a:r>
            <a:r>
              <a:rPr lang="en-ZA" dirty="0" smtClean="0"/>
              <a:t>a candidate </a:t>
            </a:r>
            <a:r>
              <a:rPr lang="en-ZA" dirty="0"/>
              <a:t>should be compared to candidates exposed to same performance related factors as him/her. </a:t>
            </a:r>
            <a:r>
              <a:rPr lang="en-ZA" dirty="0" smtClean="0"/>
              <a:t>Not estimating at school </a:t>
            </a:r>
            <a:r>
              <a:rPr lang="en-ZA" dirty="0"/>
              <a:t>level </a:t>
            </a:r>
            <a:r>
              <a:rPr lang="en-ZA" dirty="0" smtClean="0"/>
              <a:t>may lead </a:t>
            </a:r>
            <a:r>
              <a:rPr lang="en-ZA" dirty="0"/>
              <a:t>to unexplained variation which affects estimation negatively</a:t>
            </a:r>
            <a:r>
              <a:rPr lang="en-ZA" dirty="0" smtClean="0"/>
              <a:t>.</a:t>
            </a:r>
          </a:p>
          <a:p>
            <a:pPr lvl="0" algn="just"/>
            <a:r>
              <a:rPr lang="en-ZA" dirty="0" smtClean="0"/>
              <a:t>The </a:t>
            </a:r>
            <a:r>
              <a:rPr lang="en-ZA" dirty="0"/>
              <a:t>method assumed </a:t>
            </a:r>
            <a:r>
              <a:rPr lang="en-ZA" dirty="0" smtClean="0"/>
              <a:t>that the </a:t>
            </a:r>
            <a:r>
              <a:rPr lang="en-ZA" dirty="0"/>
              <a:t>concerned candidate will not perform similar to candidates who perform exactly the same as him/her in the paper missing without any </a:t>
            </a:r>
            <a:r>
              <a:rPr lang="en-ZA" dirty="0" smtClean="0"/>
              <a:t>justification.</a:t>
            </a:r>
          </a:p>
          <a:p>
            <a:pPr lvl="0" algn="just"/>
            <a:endParaRPr lang="en-ZA" dirty="0"/>
          </a:p>
          <a:p>
            <a:endParaRPr lang="en-ZA" dirty="0"/>
          </a:p>
        </p:txBody>
      </p:sp>
    </p:spTree>
    <p:extLst>
      <p:ext uri="{BB962C8B-B14F-4D97-AF65-F5344CB8AC3E}">
        <p14:creationId xmlns:p14="http://schemas.microsoft.com/office/powerpoint/2010/main" val="14313117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800600"/>
            <a:ext cx="8839200" cy="1206691"/>
          </a:xfrm>
        </p:spPr>
        <p:txBody>
          <a:bodyPr>
            <a:normAutofit/>
          </a:bodyPr>
          <a:lstStyle/>
          <a:p>
            <a:pPr marL="0" lvl="0" indent="0" algn="ctr">
              <a:spcBef>
                <a:spcPct val="20000"/>
              </a:spcBef>
              <a:buClrTx/>
              <a:buSzTx/>
              <a:buNone/>
              <a:defRPr/>
            </a:pPr>
            <a:r>
              <a:rPr lang="en-US" sz="4800" b="1" dirty="0" smtClean="0">
                <a:solidFill>
                  <a:srgbClr val="464646"/>
                </a:solidFill>
                <a:effectLst>
                  <a:outerShdw blurRad="31750" dist="25400" dir="5400000" algn="tl" rotWithShape="0">
                    <a:srgbClr val="000000">
                      <a:alpha val="25000"/>
                    </a:srgbClr>
                  </a:outerShdw>
                </a:effectLst>
                <a:ea typeface="+mj-ea"/>
                <a:cs typeface="+mj-cs"/>
              </a:rPr>
              <a:t>Using NSC Afrikaans</a:t>
            </a:r>
            <a:endParaRPr lang="en-US" sz="4800" dirty="0"/>
          </a:p>
        </p:txBody>
      </p:sp>
      <p:sp>
        <p:nvSpPr>
          <p:cNvPr id="2" name="Title 1"/>
          <p:cNvSpPr>
            <a:spLocks noGrp="1"/>
          </p:cNvSpPr>
          <p:nvPr>
            <p:ph type="title"/>
          </p:nvPr>
        </p:nvSpPr>
        <p:spPr>
          <a:xfrm>
            <a:off x="76200" y="1295400"/>
            <a:ext cx="8915400" cy="3200400"/>
          </a:xfrm>
        </p:spPr>
        <p:txBody>
          <a:bodyPr>
            <a:normAutofit/>
          </a:bodyPr>
          <a:lstStyle/>
          <a:p>
            <a:pPr algn="ctr"/>
            <a:r>
              <a:rPr lang="en-US" sz="6600" dirty="0" smtClean="0"/>
              <a:t>Block Analysis 3 Results</a:t>
            </a:r>
            <a:endParaRPr lang="en-US" sz="66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2881986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276600"/>
            <a:ext cx="10210800" cy="2730691"/>
          </a:xfrm>
        </p:spPr>
        <p:txBody>
          <a:bodyPr>
            <a:normAutofit/>
          </a:bodyPr>
          <a:lstStyle/>
          <a:p>
            <a:pPr marL="0" lvl="0" indent="0" algn="ctr">
              <a:spcBef>
                <a:spcPct val="20000"/>
              </a:spcBef>
              <a:buClrTx/>
              <a:buSzTx/>
              <a:buNone/>
              <a:defRPr/>
            </a:pPr>
            <a:r>
              <a:rPr lang="en-US" sz="2800" b="1" dirty="0">
                <a:latin typeface="Arial" pitchFamily="34" charset="0"/>
                <a:cs typeface="Arial" pitchFamily="34" charset="0"/>
              </a:rPr>
              <a:t>Presentation by </a:t>
            </a:r>
            <a:endParaRPr lang="en-US" sz="2800" b="1" dirty="0" smtClean="0">
              <a:latin typeface="Arial" pitchFamily="34" charset="0"/>
              <a:cs typeface="Arial" pitchFamily="34" charset="0"/>
            </a:endParaRPr>
          </a:p>
          <a:p>
            <a:pPr marL="0" lvl="0" indent="0" algn="ctr">
              <a:spcBef>
                <a:spcPct val="20000"/>
              </a:spcBef>
              <a:buClrTx/>
              <a:buSzTx/>
              <a:buNone/>
              <a:defRPr/>
            </a:pPr>
            <a:endParaRPr lang="en-US" sz="2800" b="1" dirty="0">
              <a:latin typeface="Arial" pitchFamily="34" charset="0"/>
              <a:cs typeface="Arial" pitchFamily="34" charset="0"/>
            </a:endParaRPr>
          </a:p>
          <a:p>
            <a:pPr marL="0" lvl="0" indent="0" algn="ctr">
              <a:spcBef>
                <a:spcPct val="20000"/>
              </a:spcBef>
              <a:buClrTx/>
              <a:buSzTx/>
              <a:buNone/>
              <a:defRPr/>
            </a:pPr>
            <a:r>
              <a:rPr lang="en-US" sz="2800" b="1" dirty="0" smtClean="0">
                <a:latin typeface="Arial" pitchFamily="34" charset="0"/>
                <a:cs typeface="Arial" pitchFamily="34" charset="0"/>
              </a:rPr>
              <a:t>Boipuso Mosalakgotla</a:t>
            </a:r>
          </a:p>
          <a:p>
            <a:pPr marL="0" lvl="0" indent="0" algn="ctr">
              <a:spcBef>
                <a:spcPct val="20000"/>
              </a:spcBef>
              <a:buClrTx/>
              <a:buSzTx/>
              <a:buNone/>
              <a:defRPr/>
            </a:pPr>
            <a:r>
              <a:rPr lang="en-US" sz="2800" b="1" dirty="0" smtClean="0">
                <a:latin typeface="Arial" pitchFamily="34" charset="0"/>
                <a:cs typeface="Arial" pitchFamily="34" charset="0"/>
              </a:rPr>
              <a:t>&amp;</a:t>
            </a:r>
          </a:p>
          <a:p>
            <a:pPr marL="0" lvl="0" indent="0" algn="ctr">
              <a:spcBef>
                <a:spcPct val="20000"/>
              </a:spcBef>
              <a:buClrTx/>
              <a:buSzTx/>
              <a:buNone/>
              <a:defRPr/>
            </a:pPr>
            <a:r>
              <a:rPr lang="en-US" sz="2800" b="1" dirty="0" smtClean="0">
                <a:latin typeface="Arial" pitchFamily="34" charset="0"/>
                <a:cs typeface="Arial" pitchFamily="34" charset="0"/>
              </a:rPr>
              <a:t>Pauline Masemola</a:t>
            </a:r>
          </a:p>
          <a:p>
            <a:pPr marL="0" lvl="0" indent="0" algn="ctr">
              <a:spcBef>
                <a:spcPct val="20000"/>
              </a:spcBef>
              <a:buClrTx/>
              <a:buSzTx/>
              <a:buNone/>
              <a:defRPr/>
            </a:pPr>
            <a:endParaRPr lang="en-US" dirty="0"/>
          </a:p>
        </p:txBody>
      </p:sp>
      <p:sp>
        <p:nvSpPr>
          <p:cNvPr id="2" name="Title 1"/>
          <p:cNvSpPr>
            <a:spLocks noGrp="1"/>
          </p:cNvSpPr>
          <p:nvPr>
            <p:ph type="title"/>
          </p:nvPr>
        </p:nvSpPr>
        <p:spPr>
          <a:xfrm>
            <a:off x="76200" y="274638"/>
            <a:ext cx="8915400" cy="3763962"/>
          </a:xfrm>
        </p:spPr>
        <p:txBody>
          <a:bodyPr>
            <a:normAutofit/>
          </a:bodyPr>
          <a:lstStyle/>
          <a:p>
            <a:pPr algn="ctr"/>
            <a:r>
              <a:rPr lang="en-US" sz="3600" dirty="0">
                <a:solidFill>
                  <a:srgbClr val="2F5897"/>
                </a:solidFill>
                <a:effectLst>
                  <a:outerShdw blurRad="63500" dist="38100" dir="5400000" algn="t" rotWithShape="0">
                    <a:prstClr val="black">
                      <a:alpha val="25000"/>
                    </a:prstClr>
                  </a:outerShdw>
                </a:effectLst>
                <a:latin typeface="Arial" pitchFamily="34" charset="0"/>
                <a:cs typeface="Arial" pitchFamily="34" charset="0"/>
              </a:rPr>
              <a:t>Comparative Analysis Between Missing Scores Imputation </a:t>
            </a:r>
            <a:r>
              <a:rPr lang="en-US" sz="3600" dirty="0" smtClean="0">
                <a:solidFill>
                  <a:srgbClr val="2F5897"/>
                </a:solidFill>
                <a:effectLst>
                  <a:outerShdw blurRad="63500" dist="38100" dir="5400000" algn="t" rotWithShape="0">
                    <a:prstClr val="black">
                      <a:alpha val="25000"/>
                    </a:prstClr>
                  </a:outerShdw>
                </a:effectLst>
                <a:latin typeface="Arial" pitchFamily="34" charset="0"/>
                <a:cs typeface="Arial" pitchFamily="34" charset="0"/>
              </a:rPr>
              <a:t>Techniques</a:t>
            </a:r>
            <a:br>
              <a:rPr lang="en-US" sz="3600" dirty="0" smtClean="0">
                <a:solidFill>
                  <a:srgbClr val="2F5897"/>
                </a:solidFill>
                <a:effectLst>
                  <a:outerShdw blurRad="63500" dist="38100" dir="5400000" algn="t" rotWithShape="0">
                    <a:prstClr val="black">
                      <a:alpha val="25000"/>
                    </a:prstClr>
                  </a:outerShdw>
                </a:effectLst>
                <a:latin typeface="Arial" pitchFamily="34" charset="0"/>
                <a:cs typeface="Arial" pitchFamily="34" charset="0"/>
              </a:rPr>
            </a:br>
            <a:r>
              <a:rPr lang="en-US" sz="3600" dirty="0" smtClean="0">
                <a:solidFill>
                  <a:srgbClr val="2F5897"/>
                </a:solidFill>
                <a:effectLst>
                  <a:outerShdw blurRad="63500" dist="38100" dir="5400000" algn="t" rotWithShape="0">
                    <a:prstClr val="black">
                      <a:alpha val="25000"/>
                    </a:prstClr>
                  </a:outerShdw>
                </a:effectLst>
                <a:latin typeface="Arial" pitchFamily="34" charset="0"/>
                <a:cs typeface="Arial" pitchFamily="34" charset="0"/>
              </a:rPr>
              <a:t/>
            </a:r>
            <a:br>
              <a:rPr lang="en-US" sz="3600" dirty="0" smtClean="0">
                <a:solidFill>
                  <a:srgbClr val="2F5897"/>
                </a:solidFill>
                <a:effectLst>
                  <a:outerShdw blurRad="63500" dist="38100" dir="5400000" algn="t" rotWithShape="0">
                    <a:prstClr val="black">
                      <a:alpha val="25000"/>
                    </a:prstClr>
                  </a:outerShdw>
                </a:effectLst>
                <a:latin typeface="Arial" pitchFamily="34" charset="0"/>
                <a:cs typeface="Arial" pitchFamily="34" charset="0"/>
              </a:rPr>
            </a:br>
            <a:endParaRPr lang="en-US" sz="36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2</a:t>
            </a:fld>
            <a:endParaRPr lang="en-US" dirty="0"/>
          </a:p>
        </p:txBody>
      </p:sp>
    </p:spTree>
    <p:extLst>
      <p:ext uri="{BB962C8B-B14F-4D97-AF65-F5344CB8AC3E}">
        <p14:creationId xmlns:p14="http://schemas.microsoft.com/office/powerpoint/2010/main" val="24398536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9067800" cy="715962"/>
          </a:xfrm>
        </p:spPr>
        <p:txBody>
          <a:bodyPr>
            <a:noAutofit/>
          </a:bodyPr>
          <a:lstStyle/>
          <a:p>
            <a:pPr algn="ctr"/>
            <a:r>
              <a:rPr lang="en-ZA" sz="3200" i="1" kern="0" dirty="0">
                <a:solidFill>
                  <a:prstClr val="white">
                    <a:lumMod val="50000"/>
                  </a:prstClr>
                </a:solidFill>
                <a:effectLst/>
                <a:latin typeface="Arial"/>
              </a:rPr>
              <a:t>Performance of Methods for Analysis Block </a:t>
            </a:r>
            <a:r>
              <a:rPr lang="en-ZA" sz="3200" i="1" kern="0" dirty="0" smtClean="0">
                <a:solidFill>
                  <a:prstClr val="white">
                    <a:lumMod val="50000"/>
                  </a:prstClr>
                </a:solidFill>
                <a:effectLst/>
                <a:latin typeface="Arial"/>
              </a:rPr>
              <a:t>3</a:t>
            </a:r>
            <a:endParaRPr lang="en-US" sz="32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20</a:t>
            </a:fld>
            <a:endParaRPr lang="en-US" dirty="0"/>
          </a:p>
        </p:txBody>
      </p:sp>
      <p:pic>
        <p:nvPicPr>
          <p:cNvPr id="6"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609600" y="914400"/>
            <a:ext cx="8381999" cy="5257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5732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990600"/>
          </a:xfrm>
        </p:spPr>
        <p:txBody>
          <a:bodyPr>
            <a:noAutofit/>
          </a:bodyPr>
          <a:lstStyle/>
          <a:p>
            <a:pPr algn="ctr"/>
            <a:r>
              <a:rPr lang="en-ZA" sz="3200" i="1" kern="0" dirty="0" smtClean="0">
                <a:solidFill>
                  <a:prstClr val="white">
                    <a:lumMod val="50000"/>
                  </a:prstClr>
                </a:solidFill>
                <a:effectLst/>
                <a:latin typeface="Arial"/>
              </a:rPr>
              <a:t>Description of Improved Criterion Mean Method</a:t>
            </a:r>
            <a:endParaRPr lang="en-US" sz="32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21</a:t>
            </a:fld>
            <a:endParaRPr lang="en-US" dirty="0"/>
          </a:p>
        </p:txBody>
      </p:sp>
      <p:sp>
        <p:nvSpPr>
          <p:cNvPr id="3" name="Content Placeholder 2"/>
          <p:cNvSpPr>
            <a:spLocks noGrp="1"/>
          </p:cNvSpPr>
          <p:nvPr>
            <p:ph idx="1"/>
          </p:nvPr>
        </p:nvSpPr>
        <p:spPr/>
        <p:txBody>
          <a:bodyPr>
            <a:normAutofit lnSpcReduction="10000"/>
          </a:bodyPr>
          <a:lstStyle/>
          <a:p>
            <a:pPr marL="109728" lvl="0" indent="0">
              <a:buNone/>
            </a:pPr>
            <a:r>
              <a:rPr lang="en-US" sz="2400" dirty="0" smtClean="0">
                <a:latin typeface="Arial" pitchFamily="34" charset="0"/>
                <a:cs typeface="Arial" pitchFamily="34" charset="0"/>
              </a:rPr>
              <a:t>For subject with two examination papers:</a:t>
            </a:r>
          </a:p>
          <a:p>
            <a:pPr marL="566928" lvl="0" indent="-457200">
              <a:buAutoNum type="arabicPeriod"/>
            </a:pPr>
            <a:r>
              <a:rPr lang="en-US" sz="2400" dirty="0" smtClean="0">
                <a:latin typeface="Arial" pitchFamily="34" charset="0"/>
                <a:cs typeface="Arial" pitchFamily="34" charset="0"/>
              </a:rPr>
              <a:t>Filter and extract data of the </a:t>
            </a:r>
            <a:r>
              <a:rPr lang="en-US" sz="2400" dirty="0" err="1" smtClean="0">
                <a:latin typeface="Arial" pitchFamily="34" charset="0"/>
                <a:cs typeface="Arial" pitchFamily="34" charset="0"/>
              </a:rPr>
              <a:t>centre</a:t>
            </a:r>
            <a:r>
              <a:rPr lang="en-US" sz="2400" dirty="0" smtClean="0">
                <a:latin typeface="Arial" pitchFamily="34" charset="0"/>
                <a:cs typeface="Arial" pitchFamily="34" charset="0"/>
              </a:rPr>
              <a:t> for the candidate with a missing score.</a:t>
            </a:r>
          </a:p>
          <a:p>
            <a:pPr marL="566928" lvl="0" indent="-457200">
              <a:buAutoNum type="arabicPeriod"/>
            </a:pPr>
            <a:r>
              <a:rPr lang="en-US" sz="2400" dirty="0">
                <a:latin typeface="Arial" pitchFamily="34" charset="0"/>
                <a:cs typeface="Arial" pitchFamily="34" charset="0"/>
              </a:rPr>
              <a:t>Rank the marks of the paper for which the candidate has a </a:t>
            </a:r>
            <a:r>
              <a:rPr lang="en-US" sz="2400" dirty="0" smtClean="0">
                <a:latin typeface="Arial" pitchFamily="34" charset="0"/>
                <a:cs typeface="Arial" pitchFamily="34" charset="0"/>
              </a:rPr>
              <a:t>score.</a:t>
            </a:r>
          </a:p>
          <a:p>
            <a:pPr marL="566928" lvl="0" indent="-457200">
              <a:buAutoNum type="arabicPeriod"/>
            </a:pPr>
            <a:r>
              <a:rPr lang="en-US" sz="2400" dirty="0" smtClean="0">
                <a:latin typeface="Arial" pitchFamily="34" charset="0"/>
                <a:cs typeface="Arial" pitchFamily="34" charset="0"/>
              </a:rPr>
              <a:t>Identify </a:t>
            </a:r>
            <a:r>
              <a:rPr lang="en-US" sz="2400" dirty="0">
                <a:latin typeface="Arial" pitchFamily="34" charset="0"/>
                <a:cs typeface="Arial" pitchFamily="34" charset="0"/>
              </a:rPr>
              <a:t>candidates who scored 5% around ( below and </a:t>
            </a:r>
            <a:r>
              <a:rPr lang="en-US" sz="2400" dirty="0" smtClean="0">
                <a:latin typeface="Arial" pitchFamily="34" charset="0"/>
                <a:cs typeface="Arial" pitchFamily="34" charset="0"/>
              </a:rPr>
              <a:t>above, including those who scored the same as him/her) </a:t>
            </a:r>
            <a:r>
              <a:rPr lang="en-US" sz="2400" dirty="0">
                <a:latin typeface="Arial" pitchFamily="34" charset="0"/>
                <a:cs typeface="Arial" pitchFamily="34" charset="0"/>
              </a:rPr>
              <a:t>the mark of the candidate who missed another </a:t>
            </a:r>
            <a:r>
              <a:rPr lang="en-US" sz="2400" dirty="0" smtClean="0">
                <a:latin typeface="Arial" pitchFamily="34" charset="0"/>
                <a:cs typeface="Arial" pitchFamily="34" charset="0"/>
              </a:rPr>
              <a:t>paper</a:t>
            </a:r>
          </a:p>
          <a:p>
            <a:pPr marL="566928" lvl="0" indent="-457200">
              <a:buAutoNum type="arabicPeriod"/>
            </a:pPr>
            <a:r>
              <a:rPr lang="en-US" sz="2400" dirty="0" smtClean="0">
                <a:latin typeface="Arial" pitchFamily="34" charset="0"/>
                <a:cs typeface="Arial" pitchFamily="34" charset="0"/>
              </a:rPr>
              <a:t>Calculate the average score of these candidates for the paper missed by the candidate.</a:t>
            </a:r>
          </a:p>
          <a:p>
            <a:pPr marL="566928" lvl="0" indent="-457200">
              <a:buAutoNum type="arabicPeriod"/>
            </a:pPr>
            <a:r>
              <a:rPr lang="en-US" sz="2400" dirty="0" smtClean="0">
                <a:latin typeface="Arial" pitchFamily="34" charset="0"/>
                <a:cs typeface="Arial" pitchFamily="34" charset="0"/>
              </a:rPr>
              <a:t>Award this average for missing score.</a:t>
            </a:r>
          </a:p>
          <a:p>
            <a:endParaRPr lang="en-US" dirty="0"/>
          </a:p>
        </p:txBody>
      </p:sp>
    </p:spTree>
    <p:extLst>
      <p:ext uri="{BB962C8B-B14F-4D97-AF65-F5344CB8AC3E}">
        <p14:creationId xmlns:p14="http://schemas.microsoft.com/office/powerpoint/2010/main" val="4875120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990600"/>
          </a:xfrm>
        </p:spPr>
        <p:txBody>
          <a:bodyPr>
            <a:noAutofit/>
          </a:bodyPr>
          <a:lstStyle/>
          <a:p>
            <a:pPr algn="ctr"/>
            <a:endParaRPr lang="en-US" sz="32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22</a:t>
            </a:fld>
            <a:endParaRPr lang="en-US" dirty="0"/>
          </a:p>
        </p:txBody>
      </p:sp>
      <p:sp>
        <p:nvSpPr>
          <p:cNvPr id="3" name="Content Placeholder 2"/>
          <p:cNvSpPr>
            <a:spLocks noGrp="1"/>
          </p:cNvSpPr>
          <p:nvPr>
            <p:ph idx="1"/>
          </p:nvPr>
        </p:nvSpPr>
        <p:spPr>
          <a:xfrm>
            <a:off x="457200" y="2514600"/>
            <a:ext cx="8229600" cy="3492691"/>
          </a:xfrm>
        </p:spPr>
        <p:txBody>
          <a:bodyPr>
            <a:normAutofit/>
          </a:bodyPr>
          <a:lstStyle/>
          <a:p>
            <a:pPr marL="109728" indent="0">
              <a:buNone/>
            </a:pPr>
            <a:r>
              <a:rPr lang="en-US" sz="4800" b="1" dirty="0" smtClean="0">
                <a:solidFill>
                  <a:srgbClr val="464646"/>
                </a:solidFill>
                <a:effectLst>
                  <a:outerShdw blurRad="31750" dist="25400" dir="5400000" algn="tl" rotWithShape="0">
                    <a:srgbClr val="000000">
                      <a:alpha val="25000"/>
                    </a:srgbClr>
                  </a:outerShdw>
                </a:effectLst>
                <a:ea typeface="+mj-ea"/>
                <a:cs typeface="+mj-cs"/>
              </a:rPr>
              <a:t>Discussion &amp; Conclusion</a:t>
            </a:r>
            <a:endParaRPr lang="en-US" sz="4800" dirty="0"/>
          </a:p>
        </p:txBody>
      </p:sp>
    </p:spTree>
    <p:extLst>
      <p:ext uri="{BB962C8B-B14F-4D97-AF65-F5344CB8AC3E}">
        <p14:creationId xmlns:p14="http://schemas.microsoft.com/office/powerpoint/2010/main" val="218185263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990600"/>
          </a:xfrm>
        </p:spPr>
        <p:txBody>
          <a:bodyPr>
            <a:noAutofit/>
          </a:bodyPr>
          <a:lstStyle/>
          <a:p>
            <a:pPr algn="ctr"/>
            <a:r>
              <a:rPr lang="en-ZA" sz="3200" i="1" kern="0" dirty="0" smtClean="0">
                <a:solidFill>
                  <a:schemeClr val="tx1"/>
                </a:solidFill>
                <a:effectLst/>
                <a:latin typeface="Arial"/>
              </a:rPr>
              <a:t>Limitations of Techniques Dropped at Block Analysis 1</a:t>
            </a:r>
            <a:endParaRPr lang="en-US" sz="3200" dirty="0">
              <a:solidFill>
                <a:schemeClr val="tx1"/>
              </a:solidFill>
            </a:endParaRPr>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23</a:t>
            </a:fld>
            <a:endParaRPr lang="en-US" dirty="0"/>
          </a:p>
        </p:txBody>
      </p:sp>
      <p:sp>
        <p:nvSpPr>
          <p:cNvPr id="3" name="Content Placeholder 2"/>
          <p:cNvSpPr>
            <a:spLocks noGrp="1"/>
          </p:cNvSpPr>
          <p:nvPr>
            <p:ph idx="1"/>
          </p:nvPr>
        </p:nvSpPr>
        <p:spPr>
          <a:xfrm>
            <a:off x="381000" y="1066800"/>
            <a:ext cx="8610600" cy="5105399"/>
          </a:xfrm>
        </p:spPr>
        <p:txBody>
          <a:bodyPr>
            <a:normAutofit/>
          </a:bodyPr>
          <a:lstStyle/>
          <a:p>
            <a:pPr lvl="0" algn="just"/>
            <a:r>
              <a:rPr lang="en-US" sz="2400" b="1" dirty="0">
                <a:latin typeface="Arial" pitchFamily="34" charset="0"/>
                <a:cs typeface="Arial" pitchFamily="34" charset="0"/>
              </a:rPr>
              <a:t>SMC</a:t>
            </a:r>
            <a:r>
              <a:rPr lang="en-US" sz="2400" dirty="0">
                <a:latin typeface="Arial" pitchFamily="34" charset="0"/>
                <a:cs typeface="Arial" pitchFamily="34" charset="0"/>
              </a:rPr>
              <a:t>: This technique mainly aims at predicting a syllabus grade for a candidate with a missing score in one of the components for the concerned syllabus. Its process allows subjectivity and this escalates error such that in most cases it failed to predict missing scores which were statistically </a:t>
            </a:r>
            <a:r>
              <a:rPr lang="en-US" sz="2400" dirty="0" smtClean="0">
                <a:latin typeface="Arial" pitchFamily="34" charset="0"/>
                <a:cs typeface="Arial" pitchFamily="34" charset="0"/>
              </a:rPr>
              <a:t>not different </a:t>
            </a:r>
            <a:r>
              <a:rPr lang="en-US" sz="2400" dirty="0">
                <a:latin typeface="Arial" pitchFamily="34" charset="0"/>
                <a:cs typeface="Arial" pitchFamily="34" charset="0"/>
              </a:rPr>
              <a:t>from the actual scores</a:t>
            </a:r>
            <a:r>
              <a:rPr lang="en-US" sz="2400" dirty="0" smtClean="0">
                <a:latin typeface="Arial" pitchFamily="34" charset="0"/>
                <a:cs typeface="Arial" pitchFamily="34" charset="0"/>
              </a:rPr>
              <a:t>.</a:t>
            </a:r>
          </a:p>
          <a:p>
            <a:pPr marL="109728" lvl="0" indent="0" algn="just">
              <a:buNone/>
            </a:pPr>
            <a:endParaRPr lang="en-US" sz="2400" dirty="0">
              <a:latin typeface="Arial" pitchFamily="34" charset="0"/>
              <a:cs typeface="Arial" pitchFamily="34" charset="0"/>
            </a:endParaRPr>
          </a:p>
          <a:p>
            <a:pPr lvl="0" algn="just"/>
            <a:r>
              <a:rPr lang="en-US" sz="2400" b="1" dirty="0">
                <a:latin typeface="Arial" pitchFamily="34" charset="0"/>
                <a:cs typeface="Arial" pitchFamily="34" charset="0"/>
              </a:rPr>
              <a:t>ASDM</a:t>
            </a:r>
            <a:r>
              <a:rPr lang="en-US" sz="2400" dirty="0">
                <a:latin typeface="Arial" pitchFamily="34" charset="0"/>
                <a:cs typeface="Arial" pitchFamily="34" charset="0"/>
              </a:rPr>
              <a:t>: This technique places a candidate at n standard deviations above or below the mean and does not consider a fraction of a standard deviation hence n is rounded to the nearest whole number. This rounding contributed to some error and the technique produced estimated scores with more error.</a:t>
            </a:r>
          </a:p>
          <a:p>
            <a:pPr marL="109728" indent="0">
              <a:buNone/>
            </a:pPr>
            <a:endParaRPr lang="en-US" sz="4800" dirty="0"/>
          </a:p>
        </p:txBody>
      </p:sp>
    </p:spTree>
    <p:extLst>
      <p:ext uri="{BB962C8B-B14F-4D97-AF65-F5344CB8AC3E}">
        <p14:creationId xmlns:p14="http://schemas.microsoft.com/office/powerpoint/2010/main" val="130932681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990600"/>
          </a:xfrm>
        </p:spPr>
        <p:txBody>
          <a:bodyPr>
            <a:noAutofit/>
          </a:bodyPr>
          <a:lstStyle/>
          <a:p>
            <a:pPr algn="ctr"/>
            <a:r>
              <a:rPr lang="en-ZA" sz="3200" i="1" kern="0" dirty="0" smtClean="0">
                <a:solidFill>
                  <a:schemeClr val="tx1"/>
                </a:solidFill>
                <a:effectLst/>
                <a:latin typeface="Arial"/>
              </a:rPr>
              <a:t>Limitations of Techniques Dropped at Block Analysis 1</a:t>
            </a:r>
            <a:endParaRPr lang="en-US" sz="3200" dirty="0">
              <a:solidFill>
                <a:schemeClr val="tx1"/>
              </a:solidFill>
            </a:endParaRPr>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24</a:t>
            </a:fld>
            <a:endParaRPr lang="en-US" dirty="0"/>
          </a:p>
        </p:txBody>
      </p:sp>
      <p:sp>
        <p:nvSpPr>
          <p:cNvPr id="3" name="Content Placeholder 2"/>
          <p:cNvSpPr>
            <a:spLocks noGrp="1"/>
          </p:cNvSpPr>
          <p:nvPr>
            <p:ph idx="1"/>
          </p:nvPr>
        </p:nvSpPr>
        <p:spPr>
          <a:xfrm>
            <a:off x="381000" y="990600"/>
            <a:ext cx="8610600" cy="5181599"/>
          </a:xfrm>
        </p:spPr>
        <p:txBody>
          <a:bodyPr>
            <a:noAutofit/>
          </a:bodyPr>
          <a:lstStyle/>
          <a:p>
            <a:pPr marL="0" marR="0" lvl="0" indent="0" algn="just">
              <a:lnSpc>
                <a:spcPct val="150000"/>
              </a:lnSpc>
              <a:spcBef>
                <a:spcPts val="1200"/>
              </a:spcBef>
              <a:spcAft>
                <a:spcPts val="300"/>
              </a:spcAft>
              <a:buNone/>
            </a:pPr>
            <a:r>
              <a:rPr lang="en-US" sz="2000" b="1" dirty="0">
                <a:latin typeface="Arial" pitchFamily="34" charset="0"/>
                <a:ea typeface="Calibri"/>
                <a:cs typeface="Arial" pitchFamily="34" charset="0"/>
              </a:rPr>
              <a:t>SPP</a:t>
            </a:r>
            <a:r>
              <a:rPr lang="en-US" sz="2000" dirty="0">
                <a:latin typeface="Arial" pitchFamily="34" charset="0"/>
                <a:ea typeface="Calibri"/>
                <a:cs typeface="Arial" pitchFamily="34" charset="0"/>
              </a:rPr>
              <a:t>: This technique places a candidate in the same distribution position as that of the paper with a score that is not missing. It assumes that a candidate will perform the same way with respect to other candidates in both papers. Where this assumption does not hold the technique estimate missing scores with high levels of error.</a:t>
            </a:r>
          </a:p>
          <a:p>
            <a:pPr marL="0" marR="0" lvl="0" indent="0" algn="just">
              <a:lnSpc>
                <a:spcPct val="150000"/>
              </a:lnSpc>
              <a:spcBef>
                <a:spcPts val="1200"/>
              </a:spcBef>
              <a:spcAft>
                <a:spcPts val="300"/>
              </a:spcAft>
              <a:buNone/>
            </a:pPr>
            <a:r>
              <a:rPr lang="en-US" sz="2000" b="1" dirty="0">
                <a:latin typeface="Arial" pitchFamily="34" charset="0"/>
                <a:ea typeface="Calibri"/>
                <a:cs typeface="Arial" pitchFamily="34" charset="0"/>
              </a:rPr>
              <a:t>ZSM</a:t>
            </a:r>
            <a:r>
              <a:rPr lang="en-US" sz="2000" dirty="0">
                <a:latin typeface="Arial" pitchFamily="34" charset="0"/>
                <a:ea typeface="Calibri"/>
                <a:cs typeface="Arial" pitchFamily="34" charset="0"/>
              </a:rPr>
              <a:t>: This technique assumes a standard normal distribution of scores for both independent variable paper and dependent variable paper. It produce more accurate scores when the standard normality assumption holds and less precise scores when the assumption does not hold.</a:t>
            </a:r>
          </a:p>
          <a:p>
            <a:pPr marL="109728" indent="0">
              <a:buNone/>
            </a:pPr>
            <a:endParaRPr lang="en-US" sz="2000" dirty="0"/>
          </a:p>
        </p:txBody>
      </p:sp>
    </p:spTree>
    <p:extLst>
      <p:ext uri="{BB962C8B-B14F-4D97-AF65-F5344CB8AC3E}">
        <p14:creationId xmlns:p14="http://schemas.microsoft.com/office/powerpoint/2010/main" val="13619755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990600"/>
          </a:xfrm>
        </p:spPr>
        <p:txBody>
          <a:bodyPr>
            <a:noAutofit/>
          </a:bodyPr>
          <a:lstStyle/>
          <a:p>
            <a:pPr algn="ctr"/>
            <a:r>
              <a:rPr lang="en-ZA" sz="3200" i="1" kern="0" dirty="0" smtClean="0">
                <a:solidFill>
                  <a:schemeClr val="tx1"/>
                </a:solidFill>
                <a:effectLst/>
                <a:latin typeface="Arial"/>
              </a:rPr>
              <a:t>Limitations of Technique Dropped at Block Analysis 2</a:t>
            </a:r>
            <a:endParaRPr lang="en-US" sz="3200" dirty="0">
              <a:solidFill>
                <a:schemeClr val="tx1"/>
              </a:solidFill>
            </a:endParaRPr>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25</a:t>
            </a:fld>
            <a:endParaRPr lang="en-US" dirty="0"/>
          </a:p>
        </p:txBody>
      </p:sp>
      <p:sp>
        <p:nvSpPr>
          <p:cNvPr id="3" name="Content Placeholder 2"/>
          <p:cNvSpPr>
            <a:spLocks noGrp="1"/>
          </p:cNvSpPr>
          <p:nvPr>
            <p:ph idx="1"/>
          </p:nvPr>
        </p:nvSpPr>
        <p:spPr>
          <a:xfrm>
            <a:off x="381000" y="990600"/>
            <a:ext cx="8610600" cy="5181599"/>
          </a:xfrm>
        </p:spPr>
        <p:txBody>
          <a:bodyPr>
            <a:noAutofit/>
          </a:bodyPr>
          <a:lstStyle/>
          <a:p>
            <a:pPr marL="0" marR="0" lvl="0" indent="0" algn="just">
              <a:lnSpc>
                <a:spcPct val="150000"/>
              </a:lnSpc>
              <a:spcBef>
                <a:spcPts val="1200"/>
              </a:spcBef>
              <a:spcAft>
                <a:spcPts val="300"/>
              </a:spcAft>
              <a:buNone/>
            </a:pPr>
            <a:r>
              <a:rPr lang="en-US" sz="2400" b="1" dirty="0" smtClean="0">
                <a:latin typeface="Arial"/>
                <a:ea typeface="Calibri"/>
                <a:cs typeface="Times New Roman"/>
              </a:rPr>
              <a:t>RA:</a:t>
            </a:r>
            <a:r>
              <a:rPr lang="en-US" sz="2400" dirty="0" smtClean="0">
                <a:latin typeface="Arial"/>
                <a:ea typeface="Calibri"/>
                <a:cs typeface="Times New Roman"/>
              </a:rPr>
              <a:t> </a:t>
            </a:r>
            <a:r>
              <a:rPr lang="en-US" sz="2400" dirty="0">
                <a:latin typeface="Arial"/>
                <a:ea typeface="Calibri"/>
                <a:cs typeface="Times New Roman"/>
              </a:rPr>
              <a:t>it was apparent that statistical limitations of a regression function had significant impact against this method. Regression analysis normally turns to underestimate scores for high performing candidates and overestimate scores of low performing candidates</a:t>
            </a:r>
            <a:r>
              <a:rPr lang="en-US" sz="2000" dirty="0">
                <a:latin typeface="Arial"/>
                <a:ea typeface="Calibri"/>
                <a:cs typeface="Times New Roman"/>
              </a:rPr>
              <a:t>.</a:t>
            </a:r>
            <a:endParaRPr lang="en-US" sz="2000" dirty="0">
              <a:latin typeface="Calibri"/>
              <a:ea typeface="Calibri"/>
              <a:cs typeface="Times New Roman"/>
            </a:endParaRPr>
          </a:p>
          <a:p>
            <a:pPr marL="109728" indent="0">
              <a:buNone/>
            </a:pPr>
            <a:endParaRPr lang="en-US" sz="2000" dirty="0"/>
          </a:p>
        </p:txBody>
      </p:sp>
    </p:spTree>
    <p:extLst>
      <p:ext uri="{BB962C8B-B14F-4D97-AF65-F5344CB8AC3E}">
        <p14:creationId xmlns:p14="http://schemas.microsoft.com/office/powerpoint/2010/main" val="13335042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9067800" cy="1020762"/>
          </a:xfrm>
        </p:spPr>
        <p:txBody>
          <a:bodyPr>
            <a:noAutofit/>
          </a:bodyPr>
          <a:lstStyle/>
          <a:p>
            <a:pPr algn="ctr"/>
            <a:r>
              <a:rPr lang="en-ZA" sz="4400" i="1" kern="0" dirty="0" smtClean="0">
                <a:solidFill>
                  <a:prstClr val="white">
                    <a:lumMod val="50000"/>
                  </a:prstClr>
                </a:solidFill>
                <a:effectLst/>
                <a:latin typeface="Arial"/>
              </a:rPr>
              <a:t>Recommendations</a:t>
            </a:r>
            <a:endParaRPr lang="en-US" sz="44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26</a:t>
            </a:fld>
            <a:endParaRPr lang="en-US" dirty="0"/>
          </a:p>
        </p:txBody>
      </p:sp>
      <p:sp>
        <p:nvSpPr>
          <p:cNvPr id="3" name="Content Placeholder 2"/>
          <p:cNvSpPr>
            <a:spLocks noGrp="1"/>
          </p:cNvSpPr>
          <p:nvPr>
            <p:ph idx="1"/>
          </p:nvPr>
        </p:nvSpPr>
        <p:spPr>
          <a:xfrm>
            <a:off x="457200" y="1481328"/>
            <a:ext cx="8610600" cy="4690871"/>
          </a:xfrm>
        </p:spPr>
        <p:txBody>
          <a:bodyPr>
            <a:normAutofit lnSpcReduction="10000"/>
          </a:bodyPr>
          <a:lstStyle/>
          <a:p>
            <a:pPr lvl="0" algn="just"/>
            <a:r>
              <a:rPr lang="en-US" dirty="0"/>
              <a:t>The study recommends the use of Improved Criterion Mean Method (ICMM) when estimating missing scores.</a:t>
            </a:r>
            <a:endParaRPr lang="en-ZA" dirty="0"/>
          </a:p>
          <a:p>
            <a:pPr marL="109728" indent="0" algn="just">
              <a:buNone/>
            </a:pPr>
            <a:endParaRPr lang="en-ZA" dirty="0"/>
          </a:p>
          <a:p>
            <a:pPr lvl="0" algn="just"/>
            <a:r>
              <a:rPr lang="en-US" dirty="0"/>
              <a:t>BEC and Umalusi should consider disseminating the findings of the study to countries which provides imputation techniques for this comparative study</a:t>
            </a:r>
            <a:r>
              <a:rPr lang="en-US" dirty="0" smtClean="0"/>
              <a:t>.</a:t>
            </a:r>
          </a:p>
          <a:p>
            <a:pPr marL="109728" lvl="0" indent="0" algn="just">
              <a:buNone/>
            </a:pPr>
            <a:endParaRPr lang="en-US" dirty="0" smtClean="0"/>
          </a:p>
          <a:p>
            <a:pPr lvl="0" algn="just"/>
            <a:r>
              <a:rPr lang="en-US" dirty="0" smtClean="0"/>
              <a:t>The study advocates for provision of data from other exam boards.</a:t>
            </a:r>
            <a:endParaRPr lang="en-ZA" dirty="0"/>
          </a:p>
          <a:p>
            <a:endParaRPr lang="en-ZA" dirty="0"/>
          </a:p>
        </p:txBody>
      </p:sp>
    </p:spTree>
    <p:extLst>
      <p:ext uri="{BB962C8B-B14F-4D97-AF65-F5344CB8AC3E}">
        <p14:creationId xmlns:p14="http://schemas.microsoft.com/office/powerpoint/2010/main" val="102542063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715962"/>
          </a:xfrm>
        </p:spPr>
        <p:txBody>
          <a:bodyPr>
            <a:normAutofit/>
          </a:bodyPr>
          <a:lstStyle/>
          <a:p>
            <a:pPr algn="ctr"/>
            <a:endParaRPr lang="en-US" sz="3600" dirty="0"/>
          </a:p>
        </p:txBody>
      </p:sp>
      <p:pic>
        <p:nvPicPr>
          <p:cNvPr id="4" name="Picture 3" descr="Description: BEC Colour logo(reduced)"/>
          <p:cNvPicPr/>
          <p:nvPr/>
        </p:nvPicPr>
        <p:blipFill>
          <a:blip r:embed="rId3">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4"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27</a:t>
            </a:fld>
            <a:endParaRPr lang="en-US" dirty="0"/>
          </a:p>
        </p:txBody>
      </p:sp>
      <p:pic>
        <p:nvPicPr>
          <p:cNvPr id="5122" name="Picture 2"/>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1601807" y="1143000"/>
            <a:ext cx="5940386" cy="486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263525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4864291"/>
          </a:xfrm>
        </p:spPr>
        <p:txBody>
          <a:bodyPr>
            <a:normAutofit/>
          </a:bodyPr>
          <a:lstStyle/>
          <a:p>
            <a:pPr marL="342900" lvl="0" indent="-342900" algn="just" fontAlgn="base">
              <a:spcBef>
                <a:spcPct val="20000"/>
              </a:spcBef>
              <a:spcAft>
                <a:spcPct val="0"/>
              </a:spcAft>
              <a:buClrTx/>
              <a:buSzTx/>
              <a:buFont typeface="Wingdings" pitchFamily="2" charset="2"/>
              <a:buChar char="Ø"/>
            </a:pPr>
            <a:r>
              <a:rPr lang="en-US" sz="2800" dirty="0">
                <a:latin typeface="Arial" pitchFamily="34" charset="0"/>
                <a:cs typeface="Arial" pitchFamily="34" charset="0"/>
              </a:rPr>
              <a:t>Oftentimes assessments targeting candidate`s ability are faced with missing data in form of scores</a:t>
            </a:r>
            <a:r>
              <a:rPr lang="en-GB" sz="2800" dirty="0" smtClean="0">
                <a:latin typeface="Arial" pitchFamily="34" charset="0"/>
                <a:cs typeface="Arial" pitchFamily="34" charset="0"/>
              </a:rPr>
              <a:t>.</a:t>
            </a:r>
          </a:p>
          <a:p>
            <a:pPr marL="0" lvl="0" indent="0" algn="just" fontAlgn="base">
              <a:spcBef>
                <a:spcPct val="20000"/>
              </a:spcBef>
              <a:spcAft>
                <a:spcPct val="0"/>
              </a:spcAft>
              <a:buClrTx/>
              <a:buSzTx/>
              <a:buNone/>
            </a:pPr>
            <a:endParaRPr lang="en-GB" sz="2800" dirty="0">
              <a:solidFill>
                <a:srgbClr val="7F7F7F"/>
              </a:solidFill>
              <a:latin typeface="Arial" pitchFamily="34" charset="0"/>
              <a:cs typeface="Arial" pitchFamily="34" charset="0"/>
            </a:endParaRPr>
          </a:p>
          <a:p>
            <a:pPr marL="342900" lvl="0" indent="-342900" algn="just" fontAlgn="base">
              <a:spcBef>
                <a:spcPct val="20000"/>
              </a:spcBef>
              <a:spcAft>
                <a:spcPct val="0"/>
              </a:spcAft>
              <a:buClrTx/>
              <a:buSzTx/>
              <a:buFont typeface="Wingdings" pitchFamily="2" charset="2"/>
              <a:buChar char="Ø"/>
            </a:pPr>
            <a:r>
              <a:rPr lang="en-GB" sz="2800" dirty="0" smtClean="0">
                <a:latin typeface="Arial" pitchFamily="34" charset="0"/>
                <a:cs typeface="Arial" pitchFamily="34" charset="0"/>
              </a:rPr>
              <a:t>Scores miss mainly due to </a:t>
            </a:r>
            <a:r>
              <a:rPr lang="en-GB" sz="2800" dirty="0">
                <a:latin typeface="Arial" pitchFamily="34" charset="0"/>
                <a:cs typeface="Arial" pitchFamily="34" charset="0"/>
              </a:rPr>
              <a:t>hectic </a:t>
            </a:r>
            <a:r>
              <a:rPr lang="en-GB" sz="2800" dirty="0" smtClean="0">
                <a:latin typeface="Arial" pitchFamily="34" charset="0"/>
                <a:cs typeface="Arial" pitchFamily="34" charset="0"/>
              </a:rPr>
              <a:t>administrative logistics </a:t>
            </a:r>
            <a:r>
              <a:rPr lang="en-GB" sz="2800" dirty="0">
                <a:latin typeface="Arial" pitchFamily="34" charset="0"/>
                <a:cs typeface="Arial" pitchFamily="34" charset="0"/>
              </a:rPr>
              <a:t>either during or after </a:t>
            </a:r>
            <a:r>
              <a:rPr lang="en-GB" sz="2800" dirty="0" smtClean="0">
                <a:latin typeface="Arial" pitchFamily="34" charset="0"/>
                <a:cs typeface="Arial" pitchFamily="34" charset="0"/>
              </a:rPr>
              <a:t>making.</a:t>
            </a:r>
          </a:p>
          <a:p>
            <a:pPr marL="342900" lvl="0" indent="-342900" algn="just" fontAlgn="base">
              <a:spcBef>
                <a:spcPct val="20000"/>
              </a:spcBef>
              <a:spcAft>
                <a:spcPct val="0"/>
              </a:spcAft>
              <a:buClrTx/>
              <a:buSzTx/>
              <a:buFont typeface="Wingdings" pitchFamily="2" charset="2"/>
              <a:buChar char="Ø"/>
            </a:pPr>
            <a:endParaRPr lang="en-GB" sz="2800" dirty="0" smtClean="0">
              <a:solidFill>
                <a:srgbClr val="7F7F7F"/>
              </a:solidFill>
              <a:latin typeface="Arial" pitchFamily="34" charset="0"/>
              <a:cs typeface="Arial" pitchFamily="34" charset="0"/>
            </a:endParaRPr>
          </a:p>
          <a:p>
            <a:pPr marL="342900" lvl="0" indent="-342900" algn="just" fontAlgn="base">
              <a:spcBef>
                <a:spcPct val="20000"/>
              </a:spcBef>
              <a:spcAft>
                <a:spcPct val="0"/>
              </a:spcAft>
              <a:buClrTx/>
              <a:buSzTx/>
              <a:buFont typeface="Wingdings" pitchFamily="2" charset="2"/>
              <a:buChar char="Ø"/>
            </a:pPr>
            <a:r>
              <a:rPr lang="en-US" sz="2800" dirty="0" smtClean="0">
                <a:latin typeface="Arial" panose="020B0604020202020204" pitchFamily="34" charset="0"/>
                <a:cs typeface="Arial" panose="020B0604020202020204" pitchFamily="34" charset="0"/>
              </a:rPr>
              <a:t>Some of the scores miss due to adverse </a:t>
            </a:r>
            <a:r>
              <a:rPr lang="en-US" sz="2800" dirty="0">
                <a:latin typeface="Arial" panose="020B0604020202020204" pitchFamily="34" charset="0"/>
                <a:cs typeface="Arial" panose="020B0604020202020204" pitchFamily="34" charset="0"/>
              </a:rPr>
              <a:t>conditions under which the examination was </a:t>
            </a:r>
            <a:r>
              <a:rPr lang="en-US" sz="2800" dirty="0" smtClean="0">
                <a:latin typeface="Arial" panose="020B0604020202020204" pitchFamily="34" charset="0"/>
                <a:cs typeface="Arial" panose="020B0604020202020204" pitchFamily="34" charset="0"/>
              </a:rPr>
              <a:t>written.</a:t>
            </a:r>
            <a:endParaRPr lang="en-US" sz="28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76200" y="274638"/>
            <a:ext cx="8915400" cy="715962"/>
          </a:xfrm>
        </p:spPr>
        <p:txBody>
          <a:bodyPr>
            <a:normAutofit fontScale="90000"/>
          </a:bodyPr>
          <a:lstStyle/>
          <a:p>
            <a:pPr algn="ctr"/>
            <a:r>
              <a:rPr lang="en-US" sz="5400" dirty="0">
                <a:solidFill>
                  <a:srgbClr val="2F5897"/>
                </a:solidFill>
                <a:effectLst>
                  <a:outerShdw blurRad="63500" dist="38100" dir="5400000" algn="t" rotWithShape="0">
                    <a:prstClr val="black">
                      <a:alpha val="25000"/>
                    </a:prstClr>
                  </a:outerShdw>
                </a:effectLst>
                <a:latin typeface="Palatino Linotype"/>
              </a:rPr>
              <a:t>Introduction</a:t>
            </a:r>
            <a:endParaRPr lang="en-US" sz="36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3</a:t>
            </a:fld>
            <a:endParaRPr lang="en-US" dirty="0"/>
          </a:p>
        </p:txBody>
      </p:sp>
    </p:spTree>
    <p:extLst>
      <p:ext uri="{BB962C8B-B14F-4D97-AF65-F5344CB8AC3E}">
        <p14:creationId xmlns:p14="http://schemas.microsoft.com/office/powerpoint/2010/main" val="40974203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4864291"/>
          </a:xfrm>
        </p:spPr>
        <p:txBody>
          <a:bodyPr>
            <a:normAutofit/>
          </a:bodyPr>
          <a:lstStyle/>
          <a:p>
            <a:pPr marL="342900" lvl="0" indent="-342900" algn="just">
              <a:spcBef>
                <a:spcPct val="20000"/>
              </a:spcBef>
              <a:buClrTx/>
              <a:buSzTx/>
              <a:buFont typeface="Wingdings" pitchFamily="2" charset="2"/>
              <a:buChar char="Ø"/>
              <a:defRPr/>
            </a:pPr>
            <a:r>
              <a:rPr lang="en-US" sz="2800" dirty="0">
                <a:latin typeface="Arial" pitchFamily="34" charset="0"/>
                <a:cs typeface="Arial" pitchFamily="34" charset="0"/>
              </a:rPr>
              <a:t>Most of the examinations are of high stake mostly used to certify candidates as well as selecting them for higher learning.</a:t>
            </a:r>
          </a:p>
          <a:p>
            <a:pPr marL="342900" lvl="0" indent="-342900" algn="just">
              <a:spcBef>
                <a:spcPct val="20000"/>
              </a:spcBef>
              <a:buClrTx/>
              <a:buSzTx/>
              <a:buFont typeface="Wingdings" pitchFamily="2" charset="2"/>
              <a:buChar char="Ø"/>
              <a:defRPr/>
            </a:pPr>
            <a:r>
              <a:rPr lang="en-US" sz="2800" dirty="0" smtClean="0">
                <a:latin typeface="Arial" pitchFamily="34" charset="0"/>
                <a:cs typeface="Arial" pitchFamily="34" charset="0"/>
              </a:rPr>
              <a:t>Since an examination is a once-off assessment efforts </a:t>
            </a:r>
            <a:r>
              <a:rPr lang="en-US" sz="2800" dirty="0">
                <a:latin typeface="Arial" pitchFamily="34" charset="0"/>
                <a:cs typeface="Arial" pitchFamily="34" charset="0"/>
              </a:rPr>
              <a:t>are made by examination bodies to ensure that these issues are resolved using a more valid, reliable and fairer procedure. </a:t>
            </a:r>
          </a:p>
          <a:p>
            <a:pPr marL="342900" lvl="0" indent="-342900" algn="just">
              <a:spcBef>
                <a:spcPct val="20000"/>
              </a:spcBef>
              <a:buClrTx/>
              <a:buSzTx/>
              <a:buFont typeface="Wingdings" pitchFamily="2" charset="2"/>
              <a:buChar char="Ø"/>
              <a:defRPr/>
            </a:pPr>
            <a:r>
              <a:rPr lang="en-US" sz="2800" dirty="0" smtClean="0">
                <a:latin typeface="Arial" pitchFamily="34" charset="0"/>
                <a:cs typeface="Arial" pitchFamily="34" charset="0"/>
              </a:rPr>
              <a:t> </a:t>
            </a:r>
            <a:r>
              <a:rPr lang="en-US" sz="2800" dirty="0">
                <a:latin typeface="Arial" pitchFamily="34" charset="0"/>
                <a:cs typeface="Arial" pitchFamily="34" charset="0"/>
              </a:rPr>
              <a:t>I</a:t>
            </a:r>
            <a:r>
              <a:rPr lang="en-US" sz="2800" dirty="0" smtClean="0">
                <a:latin typeface="Arial" pitchFamily="34" charset="0"/>
                <a:cs typeface="Arial" pitchFamily="34" charset="0"/>
              </a:rPr>
              <a:t>mputation </a:t>
            </a:r>
            <a:r>
              <a:rPr lang="en-US" sz="2800" dirty="0">
                <a:latin typeface="Arial" pitchFamily="34" charset="0"/>
                <a:cs typeface="Arial" pitchFamily="34" charset="0"/>
              </a:rPr>
              <a:t>of missing scores </a:t>
            </a:r>
            <a:r>
              <a:rPr lang="en-US" sz="2800" dirty="0" smtClean="0">
                <a:latin typeface="Arial" pitchFamily="34" charset="0"/>
                <a:cs typeface="Arial" pitchFamily="34" charset="0"/>
              </a:rPr>
              <a:t>is usually </a:t>
            </a:r>
            <a:r>
              <a:rPr lang="en-US" sz="2800" dirty="0">
                <a:latin typeface="Arial" pitchFamily="34" charset="0"/>
                <a:cs typeface="Arial" pitchFamily="34" charset="0"/>
              </a:rPr>
              <a:t>the last </a:t>
            </a:r>
            <a:r>
              <a:rPr lang="en-US" sz="2800" dirty="0" smtClean="0">
                <a:latin typeface="Arial" pitchFamily="34" charset="0"/>
                <a:cs typeface="Arial" pitchFamily="34" charset="0"/>
              </a:rPr>
              <a:t>resort in solving issues of missing scores.</a:t>
            </a:r>
            <a:endParaRPr lang="en-ZA" sz="2800" dirty="0">
              <a:latin typeface="Arial" pitchFamily="34" charset="0"/>
              <a:cs typeface="Arial" pitchFamily="34" charset="0"/>
            </a:endParaRPr>
          </a:p>
          <a:p>
            <a:pPr marL="0" lvl="0" indent="0" algn="ctr">
              <a:spcBef>
                <a:spcPct val="20000"/>
              </a:spcBef>
              <a:buClrTx/>
              <a:buSzTx/>
              <a:buNone/>
              <a:defRPr/>
            </a:pPr>
            <a:endParaRPr lang="en-US" dirty="0"/>
          </a:p>
        </p:txBody>
      </p:sp>
      <p:sp>
        <p:nvSpPr>
          <p:cNvPr id="2" name="Title 1"/>
          <p:cNvSpPr>
            <a:spLocks noGrp="1"/>
          </p:cNvSpPr>
          <p:nvPr>
            <p:ph type="title"/>
          </p:nvPr>
        </p:nvSpPr>
        <p:spPr>
          <a:xfrm>
            <a:off x="76200" y="274638"/>
            <a:ext cx="8915400" cy="715962"/>
          </a:xfrm>
        </p:spPr>
        <p:txBody>
          <a:bodyPr>
            <a:normAutofit fontScale="90000"/>
          </a:bodyPr>
          <a:lstStyle/>
          <a:p>
            <a:pPr algn="ctr"/>
            <a:r>
              <a:rPr lang="en-US" sz="5400" dirty="0">
                <a:solidFill>
                  <a:srgbClr val="2F5897"/>
                </a:solidFill>
                <a:effectLst>
                  <a:outerShdw blurRad="63500" dist="38100" dir="5400000" algn="t" rotWithShape="0">
                    <a:prstClr val="black">
                      <a:alpha val="25000"/>
                    </a:prstClr>
                  </a:outerShdw>
                </a:effectLst>
                <a:latin typeface="Palatino Linotype"/>
              </a:rPr>
              <a:t>Background</a:t>
            </a:r>
            <a:endParaRPr lang="en-US" sz="36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4</a:t>
            </a:fld>
            <a:endParaRPr lang="en-US" dirty="0"/>
          </a:p>
        </p:txBody>
      </p:sp>
    </p:spTree>
    <p:extLst>
      <p:ext uri="{BB962C8B-B14F-4D97-AF65-F5344CB8AC3E}">
        <p14:creationId xmlns:p14="http://schemas.microsoft.com/office/powerpoint/2010/main" val="273859135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4864291"/>
          </a:xfrm>
        </p:spPr>
        <p:txBody>
          <a:bodyPr>
            <a:normAutofit/>
          </a:bodyPr>
          <a:lstStyle/>
          <a:p>
            <a:pPr marL="0" lvl="0" indent="0" fontAlgn="base">
              <a:spcBef>
                <a:spcPct val="20000"/>
              </a:spcBef>
              <a:spcAft>
                <a:spcPct val="0"/>
              </a:spcAft>
              <a:buClrTx/>
              <a:buSzTx/>
              <a:buNone/>
            </a:pPr>
            <a:r>
              <a:rPr lang="en-US" sz="2800" dirty="0">
                <a:latin typeface="Arial" pitchFamily="34" charset="0"/>
                <a:cs typeface="Arial" pitchFamily="34" charset="0"/>
              </a:rPr>
              <a:t>Examinations bodies differ on how they deal with missing scores within their databases. Countries within the </a:t>
            </a:r>
            <a:r>
              <a:rPr lang="en-US" sz="2800" dirty="0" smtClean="0">
                <a:latin typeface="Arial" pitchFamily="34" charset="0"/>
                <a:cs typeface="Arial" pitchFamily="34" charset="0"/>
              </a:rPr>
              <a:t>SAAEA </a:t>
            </a:r>
            <a:r>
              <a:rPr lang="en-US" sz="2800" dirty="0">
                <a:latin typeface="Arial" pitchFamily="34" charset="0"/>
                <a:cs typeface="Arial" pitchFamily="34" charset="0"/>
              </a:rPr>
              <a:t>are doing it differently and five </a:t>
            </a:r>
            <a:r>
              <a:rPr lang="en-US" sz="2800" dirty="0" smtClean="0">
                <a:latin typeface="Arial" pitchFamily="34" charset="0"/>
                <a:cs typeface="Arial" pitchFamily="34" charset="0"/>
              </a:rPr>
              <a:t>of them including </a:t>
            </a:r>
            <a:r>
              <a:rPr lang="en-US" sz="2800" dirty="0">
                <a:latin typeface="Arial" pitchFamily="34" charset="0"/>
                <a:cs typeface="Arial" pitchFamily="34" charset="0"/>
              </a:rPr>
              <a:t>Botswana and South Africa have been </a:t>
            </a:r>
            <a:r>
              <a:rPr lang="en-US" sz="2800" dirty="0" smtClean="0">
                <a:latin typeface="Arial" pitchFamily="34" charset="0"/>
                <a:cs typeface="Arial" pitchFamily="34" charset="0"/>
              </a:rPr>
              <a:t>identified. </a:t>
            </a:r>
            <a:r>
              <a:rPr lang="en-ZA" sz="2800" dirty="0">
                <a:latin typeface="Arial" pitchFamily="34" charset="0"/>
                <a:cs typeface="Arial" pitchFamily="34" charset="0"/>
              </a:rPr>
              <a:t>It is in the view of this gap that the study would like to compare </a:t>
            </a:r>
            <a:r>
              <a:rPr lang="en-US" sz="2800" dirty="0">
                <a:latin typeface="Arial" pitchFamily="34" charset="0"/>
                <a:cs typeface="Arial" pitchFamily="34" charset="0"/>
              </a:rPr>
              <a:t>some of these imputation techniques with the intention of recommending the most valid, reliable and fairer one.</a:t>
            </a:r>
            <a:endParaRPr lang="en-GB" sz="2800" dirty="0">
              <a:latin typeface="Arial" pitchFamily="34" charset="0"/>
              <a:cs typeface="Arial" pitchFamily="34" charset="0"/>
            </a:endParaRPr>
          </a:p>
          <a:p>
            <a:pPr marL="0" lvl="0" indent="0" algn="ctr">
              <a:spcBef>
                <a:spcPct val="20000"/>
              </a:spcBef>
              <a:buClrTx/>
              <a:buSzTx/>
              <a:buNone/>
              <a:defRPr/>
            </a:pPr>
            <a:endParaRPr lang="en-US" dirty="0"/>
          </a:p>
        </p:txBody>
      </p:sp>
      <p:sp>
        <p:nvSpPr>
          <p:cNvPr id="2" name="Title 1"/>
          <p:cNvSpPr>
            <a:spLocks noGrp="1"/>
          </p:cNvSpPr>
          <p:nvPr>
            <p:ph type="title"/>
          </p:nvPr>
        </p:nvSpPr>
        <p:spPr>
          <a:xfrm>
            <a:off x="76200" y="274638"/>
            <a:ext cx="8915400" cy="715962"/>
          </a:xfrm>
        </p:spPr>
        <p:txBody>
          <a:bodyPr>
            <a:normAutofit fontScale="90000"/>
          </a:bodyPr>
          <a:lstStyle/>
          <a:p>
            <a:pPr algn="ctr"/>
            <a:r>
              <a:rPr lang="en-US" sz="5400" dirty="0">
                <a:solidFill>
                  <a:srgbClr val="2F5897"/>
                </a:solidFill>
                <a:effectLst>
                  <a:outerShdw blurRad="63500" dist="38100" dir="5400000" algn="t" rotWithShape="0">
                    <a:prstClr val="black">
                      <a:alpha val="25000"/>
                    </a:prstClr>
                  </a:outerShdw>
                </a:effectLst>
                <a:latin typeface="Palatino Linotype"/>
              </a:rPr>
              <a:t>Statement of the Problem</a:t>
            </a:r>
            <a:endParaRPr lang="en-US" sz="36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5</a:t>
            </a:fld>
            <a:endParaRPr lang="en-US" dirty="0"/>
          </a:p>
        </p:txBody>
      </p:sp>
    </p:spTree>
    <p:extLst>
      <p:ext uri="{BB962C8B-B14F-4D97-AF65-F5344CB8AC3E}">
        <p14:creationId xmlns:p14="http://schemas.microsoft.com/office/powerpoint/2010/main" val="311018276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4864291"/>
          </a:xfrm>
        </p:spPr>
        <p:txBody>
          <a:bodyPr>
            <a:normAutofit/>
          </a:bodyPr>
          <a:lstStyle/>
          <a:p>
            <a:pPr marL="0" lvl="0" indent="0" algn="just">
              <a:spcBef>
                <a:spcPct val="20000"/>
              </a:spcBef>
              <a:buClrTx/>
              <a:buSzTx/>
              <a:buNone/>
              <a:defRPr/>
            </a:pPr>
            <a:r>
              <a:rPr lang="en-US" sz="2800" dirty="0">
                <a:latin typeface="Arial" pitchFamily="34" charset="0"/>
                <a:cs typeface="Arial" pitchFamily="34" charset="0"/>
              </a:rPr>
              <a:t>The study </a:t>
            </a:r>
            <a:r>
              <a:rPr lang="en-US" sz="2800" dirty="0" smtClean="0">
                <a:latin typeface="Arial" pitchFamily="34" charset="0"/>
                <a:cs typeface="Arial" pitchFamily="34" charset="0"/>
              </a:rPr>
              <a:t>is guided </a:t>
            </a:r>
            <a:r>
              <a:rPr lang="en-US" sz="2800" dirty="0">
                <a:latin typeface="Arial" pitchFamily="34" charset="0"/>
                <a:cs typeface="Arial" pitchFamily="34" charset="0"/>
              </a:rPr>
              <a:t>by the following two objectives;</a:t>
            </a:r>
          </a:p>
          <a:p>
            <a:pPr marL="342900" lvl="0" indent="-342900" algn="just">
              <a:spcBef>
                <a:spcPct val="20000"/>
              </a:spcBef>
              <a:buClrTx/>
              <a:buSzTx/>
              <a:buFont typeface="Wingdings" pitchFamily="2" charset="2"/>
              <a:buChar char="Ø"/>
              <a:defRPr/>
            </a:pPr>
            <a:r>
              <a:rPr lang="en-US" sz="2800" dirty="0">
                <a:latin typeface="Arial" pitchFamily="34" charset="0"/>
                <a:cs typeface="Arial" pitchFamily="34" charset="0"/>
              </a:rPr>
              <a:t> To compare the predicted scores obtained by each of the different imputation techniques to the actual scores.</a:t>
            </a:r>
          </a:p>
          <a:p>
            <a:pPr marL="342900" lvl="0" indent="-342900" algn="just">
              <a:spcBef>
                <a:spcPct val="20000"/>
              </a:spcBef>
              <a:buClrTx/>
              <a:buSzTx/>
              <a:buFont typeface="Wingdings" pitchFamily="2" charset="2"/>
              <a:buChar char="Ø"/>
              <a:defRPr/>
            </a:pPr>
            <a:r>
              <a:rPr lang="en-US" sz="2800" dirty="0">
                <a:latin typeface="Arial" pitchFamily="34" charset="0"/>
                <a:cs typeface="Arial" pitchFamily="34" charset="0"/>
              </a:rPr>
              <a:t>To examine the degree of error emanating from predicting scores for each technique.</a:t>
            </a:r>
          </a:p>
          <a:p>
            <a:pPr marL="342900" lvl="0" indent="-342900" algn="just">
              <a:spcBef>
                <a:spcPct val="20000"/>
              </a:spcBef>
              <a:buClrTx/>
              <a:buSzTx/>
              <a:buFont typeface="Wingdings" pitchFamily="2" charset="2"/>
              <a:buChar char="Ø"/>
              <a:defRPr/>
            </a:pPr>
            <a:r>
              <a:rPr lang="en-US" sz="2800" dirty="0">
                <a:latin typeface="Arial" pitchFamily="34" charset="0"/>
                <a:cs typeface="Arial" pitchFamily="34" charset="0"/>
              </a:rPr>
              <a:t>To </a:t>
            </a:r>
            <a:r>
              <a:rPr lang="en-US" sz="2800" dirty="0" smtClean="0">
                <a:latin typeface="Arial" pitchFamily="34" charset="0"/>
                <a:cs typeface="Arial" pitchFamily="34" charset="0"/>
              </a:rPr>
              <a:t>make recommendations on the </a:t>
            </a:r>
            <a:r>
              <a:rPr lang="en-US" sz="2800" dirty="0">
                <a:latin typeface="Arial" pitchFamily="34" charset="0"/>
                <a:cs typeface="Arial" pitchFamily="34" charset="0"/>
              </a:rPr>
              <a:t>best method to be used when dealing with missing scores.</a:t>
            </a:r>
          </a:p>
          <a:p>
            <a:pPr marL="0" lvl="0" indent="0" algn="ctr">
              <a:spcBef>
                <a:spcPct val="20000"/>
              </a:spcBef>
              <a:buClrTx/>
              <a:buSzTx/>
              <a:buNone/>
              <a:defRPr/>
            </a:pPr>
            <a:endParaRPr lang="en-US" dirty="0"/>
          </a:p>
        </p:txBody>
      </p:sp>
      <p:sp>
        <p:nvSpPr>
          <p:cNvPr id="2" name="Title 1"/>
          <p:cNvSpPr>
            <a:spLocks noGrp="1"/>
          </p:cNvSpPr>
          <p:nvPr>
            <p:ph type="title"/>
          </p:nvPr>
        </p:nvSpPr>
        <p:spPr>
          <a:xfrm>
            <a:off x="76200" y="274638"/>
            <a:ext cx="8915400" cy="715962"/>
          </a:xfrm>
        </p:spPr>
        <p:txBody>
          <a:bodyPr>
            <a:normAutofit fontScale="90000"/>
          </a:bodyPr>
          <a:lstStyle/>
          <a:p>
            <a:pPr algn="ctr"/>
            <a:r>
              <a:rPr lang="en-US" sz="4900" dirty="0">
                <a:solidFill>
                  <a:srgbClr val="2F5897"/>
                </a:solidFill>
                <a:effectLst>
                  <a:outerShdw blurRad="63500" dist="38100" dir="5400000" algn="t" rotWithShape="0">
                    <a:prstClr val="black">
                      <a:alpha val="25000"/>
                    </a:prstClr>
                  </a:outerShdw>
                </a:effectLst>
                <a:latin typeface="Palatino Linotype"/>
              </a:rPr>
              <a:t>Purpose of Study</a:t>
            </a:r>
            <a:endParaRPr lang="en-US" sz="36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6</a:t>
            </a:fld>
            <a:endParaRPr lang="en-US" dirty="0"/>
          </a:p>
        </p:txBody>
      </p:sp>
    </p:spTree>
    <p:extLst>
      <p:ext uri="{BB962C8B-B14F-4D97-AF65-F5344CB8AC3E}">
        <p14:creationId xmlns:p14="http://schemas.microsoft.com/office/powerpoint/2010/main" val="25365221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4864291"/>
          </a:xfrm>
        </p:spPr>
        <p:txBody>
          <a:bodyPr>
            <a:normAutofit/>
          </a:bodyPr>
          <a:lstStyle/>
          <a:p>
            <a:pPr marL="342900" lvl="0" indent="-342900" algn="just">
              <a:spcBef>
                <a:spcPct val="20000"/>
              </a:spcBef>
              <a:buClrTx/>
              <a:buSzTx/>
              <a:buFont typeface="Wingdings" pitchFamily="2" charset="2"/>
              <a:buChar char="Ø"/>
              <a:defRPr/>
            </a:pPr>
            <a:r>
              <a:rPr lang="en-ZA" sz="2800" dirty="0">
                <a:latin typeface="Arial" pitchFamily="34" charset="0"/>
                <a:ea typeface="Calibri"/>
                <a:cs typeface="Arial" pitchFamily="34" charset="0"/>
              </a:rPr>
              <a:t>Is there statistical significance difference between actual scores and predicted scores for each technique?</a:t>
            </a:r>
          </a:p>
          <a:p>
            <a:pPr marL="0" lvl="0" indent="0" algn="just">
              <a:spcBef>
                <a:spcPct val="20000"/>
              </a:spcBef>
              <a:buClrTx/>
              <a:buSzTx/>
              <a:buNone/>
              <a:defRPr/>
            </a:pPr>
            <a:endParaRPr lang="en-ZA" sz="2800" dirty="0">
              <a:latin typeface="Arial" pitchFamily="34" charset="0"/>
              <a:ea typeface="Calibri"/>
              <a:cs typeface="Arial" pitchFamily="34" charset="0"/>
            </a:endParaRPr>
          </a:p>
          <a:p>
            <a:pPr marL="342900" lvl="0" indent="-342900" algn="just">
              <a:spcBef>
                <a:spcPct val="20000"/>
              </a:spcBef>
              <a:buClrTx/>
              <a:buSzTx/>
              <a:buFont typeface="Wingdings" pitchFamily="2" charset="2"/>
              <a:buChar char="Ø"/>
              <a:defRPr/>
            </a:pPr>
            <a:r>
              <a:rPr lang="en-ZA" sz="2800" dirty="0">
                <a:latin typeface="Arial" pitchFamily="34" charset="0"/>
                <a:ea typeface="Calibri"/>
                <a:cs typeface="Arial" pitchFamily="34" charset="0"/>
              </a:rPr>
              <a:t>Which of the techniques provide more stable scores with </a:t>
            </a:r>
            <a:r>
              <a:rPr lang="en-ZA" sz="2800" dirty="0" smtClean="0">
                <a:latin typeface="Arial" pitchFamily="34" charset="0"/>
                <a:ea typeface="Calibri"/>
                <a:cs typeface="Arial" pitchFamily="34" charset="0"/>
              </a:rPr>
              <a:t>minimum error?</a:t>
            </a:r>
            <a:endParaRPr lang="en-ZA" sz="2800" dirty="0">
              <a:latin typeface="Arial" pitchFamily="34" charset="0"/>
              <a:ea typeface="Calibri"/>
              <a:cs typeface="Arial" pitchFamily="34" charset="0"/>
            </a:endParaRPr>
          </a:p>
          <a:p>
            <a:pPr marL="0" lvl="0" indent="0" algn="ctr">
              <a:spcBef>
                <a:spcPct val="20000"/>
              </a:spcBef>
              <a:buClrTx/>
              <a:buSzTx/>
              <a:buNone/>
              <a:defRPr/>
            </a:pPr>
            <a:endParaRPr lang="en-US" dirty="0"/>
          </a:p>
        </p:txBody>
      </p:sp>
      <p:sp>
        <p:nvSpPr>
          <p:cNvPr id="2" name="Title 1"/>
          <p:cNvSpPr>
            <a:spLocks noGrp="1"/>
          </p:cNvSpPr>
          <p:nvPr>
            <p:ph type="title"/>
          </p:nvPr>
        </p:nvSpPr>
        <p:spPr>
          <a:xfrm>
            <a:off x="76200" y="274638"/>
            <a:ext cx="8915400" cy="715962"/>
          </a:xfrm>
        </p:spPr>
        <p:txBody>
          <a:bodyPr>
            <a:normAutofit fontScale="90000"/>
          </a:bodyPr>
          <a:lstStyle/>
          <a:p>
            <a:pPr algn="ctr"/>
            <a:r>
              <a:rPr lang="en-US" sz="5400" dirty="0">
                <a:solidFill>
                  <a:srgbClr val="2F5897"/>
                </a:solidFill>
                <a:effectLst>
                  <a:outerShdw blurRad="63500" dist="38100" dir="5400000" algn="t" rotWithShape="0">
                    <a:prstClr val="black">
                      <a:alpha val="25000"/>
                    </a:prstClr>
                  </a:outerShdw>
                </a:effectLst>
                <a:latin typeface="Palatino Linotype"/>
              </a:rPr>
              <a:t>Research Questions</a:t>
            </a:r>
            <a:endParaRPr lang="en-US" sz="36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7</a:t>
            </a:fld>
            <a:endParaRPr lang="en-US" dirty="0"/>
          </a:p>
        </p:txBody>
      </p:sp>
    </p:spTree>
    <p:extLst>
      <p:ext uri="{BB962C8B-B14F-4D97-AF65-F5344CB8AC3E}">
        <p14:creationId xmlns:p14="http://schemas.microsoft.com/office/powerpoint/2010/main" val="247297127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4864291"/>
          </a:xfrm>
        </p:spPr>
        <p:txBody>
          <a:bodyPr>
            <a:normAutofit/>
          </a:bodyPr>
          <a:lstStyle/>
          <a:p>
            <a:pPr marL="342900" lvl="0" indent="-342900" algn="just" fontAlgn="base">
              <a:spcBef>
                <a:spcPct val="20000"/>
              </a:spcBef>
              <a:spcAft>
                <a:spcPct val="0"/>
              </a:spcAft>
              <a:buClrTx/>
              <a:buSzTx/>
              <a:buFont typeface="Wingdings" pitchFamily="2" charset="2"/>
              <a:buChar char="Ø"/>
            </a:pPr>
            <a:r>
              <a:rPr lang="en-GB" sz="2800" dirty="0">
                <a:latin typeface="Arial" pitchFamily="34" charset="0"/>
                <a:cs typeface="Arial" pitchFamily="34" charset="0"/>
              </a:rPr>
              <a:t>To achieve the stated objectives, the study </a:t>
            </a:r>
            <a:r>
              <a:rPr lang="en-GB" sz="2800" dirty="0" smtClean="0">
                <a:latin typeface="Arial" pitchFamily="34" charset="0"/>
                <a:cs typeface="Arial" pitchFamily="34" charset="0"/>
              </a:rPr>
              <a:t>used </a:t>
            </a:r>
            <a:r>
              <a:rPr lang="en-GB" sz="2800" dirty="0">
                <a:latin typeface="Arial" pitchFamily="34" charset="0"/>
                <a:cs typeface="Arial" pitchFamily="34" charset="0"/>
              </a:rPr>
              <a:t>National Senior </a:t>
            </a:r>
            <a:r>
              <a:rPr lang="en-GB" sz="2800" dirty="0" smtClean="0">
                <a:latin typeface="Arial" pitchFamily="34" charset="0"/>
                <a:cs typeface="Arial" pitchFamily="34" charset="0"/>
              </a:rPr>
              <a:t>Certificate/BGCSE </a:t>
            </a:r>
            <a:r>
              <a:rPr lang="en-GB" sz="2800" dirty="0">
                <a:latin typeface="Arial" pitchFamily="34" charset="0"/>
                <a:cs typeface="Arial" pitchFamily="34" charset="0"/>
              </a:rPr>
              <a:t>scores of candidates </a:t>
            </a:r>
            <a:r>
              <a:rPr lang="en-GB" sz="2800" dirty="0" smtClean="0">
                <a:latin typeface="Arial" pitchFamily="34" charset="0"/>
                <a:cs typeface="Arial" pitchFamily="34" charset="0"/>
              </a:rPr>
              <a:t>obtained </a:t>
            </a:r>
            <a:r>
              <a:rPr lang="en-GB" sz="2800" dirty="0">
                <a:latin typeface="Arial" pitchFamily="34" charset="0"/>
                <a:cs typeface="Arial" pitchFamily="34" charset="0"/>
              </a:rPr>
              <a:t>from </a:t>
            </a:r>
            <a:r>
              <a:rPr lang="en-GB" sz="2800" dirty="0" smtClean="0">
                <a:latin typeface="Arial" pitchFamily="34" charset="0"/>
                <a:cs typeface="Arial" pitchFamily="34" charset="0"/>
              </a:rPr>
              <a:t>Umalusi/BEC Databases.</a:t>
            </a:r>
            <a:endParaRPr lang="en-GB" sz="2800" dirty="0">
              <a:latin typeface="Arial" pitchFamily="34" charset="0"/>
              <a:cs typeface="Arial" pitchFamily="34" charset="0"/>
            </a:endParaRPr>
          </a:p>
          <a:p>
            <a:pPr marL="0" lvl="0" indent="0" algn="just" fontAlgn="base">
              <a:spcBef>
                <a:spcPct val="20000"/>
              </a:spcBef>
              <a:spcAft>
                <a:spcPct val="0"/>
              </a:spcAft>
              <a:buClrTx/>
              <a:buSzTx/>
              <a:buNone/>
            </a:pPr>
            <a:r>
              <a:rPr lang="en-US" sz="2800" dirty="0">
                <a:latin typeface="Arial" pitchFamily="34" charset="0"/>
                <a:cs typeface="Arial" pitchFamily="34" charset="0"/>
              </a:rPr>
              <a:t>The following methods were compared;</a:t>
            </a:r>
          </a:p>
          <a:p>
            <a:pPr marL="0" lvl="0" indent="0" algn="just" fontAlgn="base">
              <a:spcBef>
                <a:spcPct val="20000"/>
              </a:spcBef>
              <a:spcAft>
                <a:spcPct val="0"/>
              </a:spcAft>
              <a:buClrTx/>
              <a:buSzTx/>
              <a:buNone/>
            </a:pPr>
            <a:r>
              <a:rPr lang="en-US" sz="2400" dirty="0">
                <a:latin typeface="Arial" pitchFamily="34" charset="0"/>
                <a:cs typeface="Arial" pitchFamily="34" charset="0"/>
              </a:rPr>
              <a:t>1. </a:t>
            </a:r>
            <a:r>
              <a:rPr lang="en-US" sz="2400" b="1" dirty="0">
                <a:latin typeface="Arial" pitchFamily="34" charset="0"/>
                <a:cs typeface="Arial" pitchFamily="34" charset="0"/>
              </a:rPr>
              <a:t>Regression Analysis(RA)</a:t>
            </a:r>
            <a:endParaRPr lang="en-US" sz="2400" dirty="0">
              <a:latin typeface="Arial" pitchFamily="34" charset="0"/>
              <a:cs typeface="Arial" pitchFamily="34" charset="0"/>
            </a:endParaRPr>
          </a:p>
          <a:p>
            <a:pPr marL="0" lvl="0" indent="0" algn="just" fontAlgn="base">
              <a:spcBef>
                <a:spcPct val="20000"/>
              </a:spcBef>
              <a:spcAft>
                <a:spcPct val="0"/>
              </a:spcAft>
              <a:buClrTx/>
              <a:buSzTx/>
              <a:buNone/>
            </a:pPr>
            <a:r>
              <a:rPr lang="en-US" sz="2400" dirty="0">
                <a:latin typeface="Arial" pitchFamily="34" charset="0"/>
                <a:cs typeface="Arial" pitchFamily="34" charset="0"/>
              </a:rPr>
              <a:t> 2. </a:t>
            </a:r>
            <a:r>
              <a:rPr lang="en-US" sz="2400" b="1" dirty="0">
                <a:latin typeface="Arial" pitchFamily="34" charset="0"/>
                <a:cs typeface="Arial" pitchFamily="34" charset="0"/>
              </a:rPr>
              <a:t>Criterion Mean Method(CMM</a:t>
            </a:r>
          </a:p>
          <a:p>
            <a:pPr marL="0" lvl="0" indent="0" algn="just" fontAlgn="base">
              <a:spcBef>
                <a:spcPct val="20000"/>
              </a:spcBef>
              <a:spcAft>
                <a:spcPct val="0"/>
              </a:spcAft>
              <a:buClrTx/>
              <a:buSzTx/>
              <a:buNone/>
            </a:pPr>
            <a:r>
              <a:rPr lang="en-US" sz="2400" dirty="0">
                <a:latin typeface="Arial" pitchFamily="34" charset="0"/>
                <a:cs typeface="Arial" pitchFamily="34" charset="0"/>
              </a:rPr>
              <a:t> 3. </a:t>
            </a:r>
            <a:r>
              <a:rPr lang="en-US" sz="2400" b="1" dirty="0">
                <a:latin typeface="Arial" pitchFamily="34" charset="0"/>
                <a:cs typeface="Arial" pitchFamily="34" charset="0"/>
              </a:rPr>
              <a:t>Z Score Method(ZSM)</a:t>
            </a:r>
          </a:p>
          <a:p>
            <a:pPr marL="0" lvl="0" indent="0" algn="just" fontAlgn="base">
              <a:spcBef>
                <a:spcPct val="20000"/>
              </a:spcBef>
              <a:spcAft>
                <a:spcPct val="0"/>
              </a:spcAft>
              <a:buClrTx/>
              <a:buSzTx/>
              <a:buNone/>
            </a:pPr>
            <a:r>
              <a:rPr lang="en-US" sz="2400" dirty="0">
                <a:latin typeface="Arial" pitchFamily="34" charset="0"/>
                <a:cs typeface="Arial" pitchFamily="34" charset="0"/>
              </a:rPr>
              <a:t> 4. </a:t>
            </a:r>
            <a:r>
              <a:rPr lang="en-US" sz="2400" b="1" dirty="0">
                <a:latin typeface="Arial" pitchFamily="34" charset="0"/>
                <a:cs typeface="Arial" pitchFamily="34" charset="0"/>
              </a:rPr>
              <a:t>Same Percentile Positioning(SPP)</a:t>
            </a:r>
          </a:p>
          <a:p>
            <a:pPr marL="0" lvl="0" indent="0" fontAlgn="base">
              <a:spcBef>
                <a:spcPct val="20000"/>
              </a:spcBef>
              <a:spcAft>
                <a:spcPct val="0"/>
              </a:spcAft>
              <a:buClrTx/>
              <a:buSzTx/>
              <a:buNone/>
            </a:pPr>
            <a:r>
              <a:rPr lang="en-US" sz="2400" dirty="0">
                <a:latin typeface="Century Gothic"/>
              </a:rPr>
              <a:t> 5. </a:t>
            </a:r>
            <a:r>
              <a:rPr lang="en-US" sz="2400" b="1" dirty="0">
                <a:latin typeface="Century Gothic"/>
              </a:rPr>
              <a:t>Standard Mark Calculation(SMC)</a:t>
            </a:r>
          </a:p>
          <a:p>
            <a:pPr marL="0" lvl="0" indent="0" fontAlgn="base">
              <a:spcBef>
                <a:spcPct val="20000"/>
              </a:spcBef>
              <a:spcAft>
                <a:spcPct val="0"/>
              </a:spcAft>
              <a:buClrTx/>
              <a:buSzTx/>
              <a:buNone/>
            </a:pPr>
            <a:r>
              <a:rPr lang="en-US" sz="2400" dirty="0">
                <a:latin typeface="Century Gothic"/>
              </a:rPr>
              <a:t> 6. </a:t>
            </a:r>
            <a:r>
              <a:rPr lang="en-US" sz="2400" b="1" dirty="0">
                <a:latin typeface="Century Gothic"/>
              </a:rPr>
              <a:t>Absolute Standard Deviation Method(ASDM)</a:t>
            </a:r>
            <a:endParaRPr lang="en-US" sz="2400" dirty="0"/>
          </a:p>
          <a:p>
            <a:pPr marL="0" lvl="0" indent="0" algn="ctr">
              <a:spcBef>
                <a:spcPct val="20000"/>
              </a:spcBef>
              <a:buClrTx/>
              <a:buSzTx/>
              <a:buNone/>
              <a:defRPr/>
            </a:pPr>
            <a:endParaRPr lang="en-US" dirty="0"/>
          </a:p>
        </p:txBody>
      </p:sp>
      <p:sp>
        <p:nvSpPr>
          <p:cNvPr id="2" name="Title 1"/>
          <p:cNvSpPr>
            <a:spLocks noGrp="1"/>
          </p:cNvSpPr>
          <p:nvPr>
            <p:ph type="title"/>
          </p:nvPr>
        </p:nvSpPr>
        <p:spPr>
          <a:xfrm>
            <a:off x="76200" y="274638"/>
            <a:ext cx="8915400" cy="715962"/>
          </a:xfrm>
        </p:spPr>
        <p:txBody>
          <a:bodyPr>
            <a:normAutofit fontScale="90000"/>
          </a:bodyPr>
          <a:lstStyle/>
          <a:p>
            <a:pPr algn="ctr"/>
            <a:r>
              <a:rPr lang="en-US" sz="5400" dirty="0">
                <a:solidFill>
                  <a:srgbClr val="2F5897"/>
                </a:solidFill>
                <a:effectLst>
                  <a:outerShdw blurRad="63500" dist="38100" dir="5400000" algn="t" rotWithShape="0">
                    <a:prstClr val="black">
                      <a:alpha val="25000"/>
                    </a:prstClr>
                  </a:outerShdw>
                </a:effectLst>
                <a:latin typeface="Palatino Linotype"/>
              </a:rPr>
              <a:t>Methodology</a:t>
            </a:r>
            <a:endParaRPr lang="en-US" sz="36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8</a:t>
            </a:fld>
            <a:endParaRPr lang="en-US" dirty="0"/>
          </a:p>
        </p:txBody>
      </p:sp>
    </p:spTree>
    <p:extLst>
      <p:ext uri="{BB962C8B-B14F-4D97-AF65-F5344CB8AC3E}">
        <p14:creationId xmlns:p14="http://schemas.microsoft.com/office/powerpoint/2010/main" val="197192402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4864291"/>
          </a:xfrm>
        </p:spPr>
        <p:txBody>
          <a:bodyPr>
            <a:normAutofit/>
          </a:bodyPr>
          <a:lstStyle/>
          <a:p>
            <a:pPr marL="0" lvl="0" indent="0">
              <a:spcBef>
                <a:spcPct val="20000"/>
              </a:spcBef>
              <a:buClrTx/>
              <a:buSzTx/>
              <a:buNone/>
              <a:defRPr/>
            </a:pPr>
            <a:r>
              <a:rPr lang="en-ZA" sz="2800" dirty="0">
                <a:latin typeface="Arial" pitchFamily="34" charset="0"/>
                <a:cs typeface="Arial" pitchFamily="34" charset="0"/>
              </a:rPr>
              <a:t>To compare the methods of imputation the following procedure </a:t>
            </a:r>
            <a:r>
              <a:rPr lang="en-ZA" sz="2800" dirty="0" smtClean="0">
                <a:latin typeface="Arial" pitchFamily="34" charset="0"/>
                <a:cs typeface="Arial" pitchFamily="34" charset="0"/>
              </a:rPr>
              <a:t>was carried </a:t>
            </a:r>
            <a:r>
              <a:rPr lang="en-ZA" sz="2800" dirty="0">
                <a:latin typeface="Arial" pitchFamily="34" charset="0"/>
                <a:cs typeface="Arial" pitchFamily="34" charset="0"/>
              </a:rPr>
              <a:t>out;</a:t>
            </a:r>
          </a:p>
          <a:p>
            <a:pPr marL="342900" lvl="0" indent="-342900">
              <a:spcBef>
                <a:spcPct val="20000"/>
              </a:spcBef>
              <a:buClrTx/>
              <a:buSzTx/>
              <a:buFont typeface="Wingdings" pitchFamily="2" charset="2"/>
              <a:buChar char="Ø"/>
              <a:defRPr/>
            </a:pPr>
            <a:r>
              <a:rPr lang="en-ZA" sz="2800" dirty="0" smtClean="0">
                <a:latin typeface="Arial" pitchFamily="34" charset="0"/>
                <a:cs typeface="Arial" pitchFamily="34" charset="0"/>
              </a:rPr>
              <a:t>Delete and estimate scores using different techniques. </a:t>
            </a:r>
          </a:p>
          <a:p>
            <a:pPr marL="342900" lvl="0" indent="-342900">
              <a:spcBef>
                <a:spcPct val="20000"/>
              </a:spcBef>
              <a:buClrTx/>
              <a:buSzTx/>
              <a:buFont typeface="Wingdings" pitchFamily="2" charset="2"/>
              <a:buChar char="Ø"/>
              <a:defRPr/>
            </a:pPr>
            <a:r>
              <a:rPr lang="en-ZA" sz="2800" dirty="0" smtClean="0">
                <a:latin typeface="Arial" pitchFamily="34" charset="0"/>
                <a:cs typeface="Arial" pitchFamily="34" charset="0"/>
              </a:rPr>
              <a:t>Use </a:t>
            </a:r>
            <a:r>
              <a:rPr lang="en-ZA" sz="2800" dirty="0">
                <a:latin typeface="Arial" pitchFamily="34" charset="0"/>
                <a:cs typeface="Arial" pitchFamily="34" charset="0"/>
              </a:rPr>
              <a:t>Paired sample </a:t>
            </a:r>
            <a:r>
              <a:rPr lang="en-ZA" sz="2800" dirty="0" smtClean="0">
                <a:latin typeface="Arial" pitchFamily="34" charset="0"/>
                <a:cs typeface="Arial" pitchFamily="34" charset="0"/>
              </a:rPr>
              <a:t>T-test to check sig. difference between actual scores and predicted scores</a:t>
            </a:r>
          </a:p>
          <a:p>
            <a:pPr marL="342900" lvl="0" indent="-342900">
              <a:spcBef>
                <a:spcPct val="20000"/>
              </a:spcBef>
              <a:buClrTx/>
              <a:buSzTx/>
              <a:buFont typeface="Wingdings" pitchFamily="2" charset="2"/>
              <a:buChar char="Ø"/>
              <a:defRPr/>
            </a:pPr>
            <a:r>
              <a:rPr lang="en-ZA" sz="2800" dirty="0" smtClean="0">
                <a:latin typeface="Arial" pitchFamily="34" charset="0"/>
                <a:cs typeface="Arial" pitchFamily="34" charset="0"/>
              </a:rPr>
              <a:t>Check effect size using Cohen`s D statistics</a:t>
            </a:r>
          </a:p>
          <a:p>
            <a:pPr marL="342900" lvl="0" indent="-342900">
              <a:spcBef>
                <a:spcPct val="20000"/>
              </a:spcBef>
              <a:buClrTx/>
              <a:buSzTx/>
              <a:buFont typeface="Wingdings" pitchFamily="2" charset="2"/>
              <a:buChar char="Ø"/>
              <a:defRPr/>
            </a:pPr>
            <a:r>
              <a:rPr lang="en-ZA" sz="2800" dirty="0" smtClean="0">
                <a:latin typeface="Arial" pitchFamily="34" charset="0"/>
                <a:cs typeface="Arial" pitchFamily="34" charset="0"/>
              </a:rPr>
              <a:t>Validate reliability of Cohen`s D using correlation (r)</a:t>
            </a:r>
          </a:p>
          <a:p>
            <a:pPr marL="342900" lvl="0" indent="-342900">
              <a:spcBef>
                <a:spcPct val="20000"/>
              </a:spcBef>
              <a:buClrTx/>
              <a:buSzTx/>
              <a:buFont typeface="Wingdings" pitchFamily="2" charset="2"/>
              <a:buChar char="Ø"/>
              <a:defRPr/>
            </a:pPr>
            <a:r>
              <a:rPr lang="en-ZA" sz="2800" dirty="0" smtClean="0">
                <a:latin typeface="Arial" pitchFamily="34" charset="0"/>
                <a:cs typeface="Arial" pitchFamily="34" charset="0"/>
              </a:rPr>
              <a:t>Check error using RMSE</a:t>
            </a:r>
            <a:endParaRPr lang="en-ZA" sz="2800" dirty="0">
              <a:latin typeface="Arial" pitchFamily="34" charset="0"/>
              <a:cs typeface="Arial" pitchFamily="34" charset="0"/>
            </a:endParaRPr>
          </a:p>
          <a:p>
            <a:pPr marL="0" lvl="0" indent="0" algn="ctr">
              <a:spcBef>
                <a:spcPct val="20000"/>
              </a:spcBef>
              <a:buClrTx/>
              <a:buSzTx/>
              <a:buNone/>
              <a:defRPr/>
            </a:pPr>
            <a:endParaRPr lang="en-US" dirty="0"/>
          </a:p>
        </p:txBody>
      </p:sp>
      <p:sp>
        <p:nvSpPr>
          <p:cNvPr id="2" name="Title 1"/>
          <p:cNvSpPr>
            <a:spLocks noGrp="1"/>
          </p:cNvSpPr>
          <p:nvPr>
            <p:ph type="title"/>
          </p:nvPr>
        </p:nvSpPr>
        <p:spPr>
          <a:xfrm>
            <a:off x="76200" y="274638"/>
            <a:ext cx="8915400" cy="715962"/>
          </a:xfrm>
        </p:spPr>
        <p:txBody>
          <a:bodyPr>
            <a:normAutofit fontScale="90000"/>
          </a:bodyPr>
          <a:lstStyle/>
          <a:p>
            <a:pPr algn="ctr"/>
            <a:r>
              <a:rPr lang="en-US" sz="5400" dirty="0">
                <a:solidFill>
                  <a:srgbClr val="696464"/>
                </a:solidFill>
                <a:effectLst>
                  <a:outerShdw blurRad="63500" dist="38100" dir="5400000" algn="t" rotWithShape="0">
                    <a:prstClr val="black">
                      <a:alpha val="25000"/>
                    </a:prstClr>
                  </a:outerShdw>
                </a:effectLst>
                <a:latin typeface="Palatino Linotype"/>
              </a:rPr>
              <a:t>Methodology Cont’d</a:t>
            </a:r>
            <a:endParaRPr lang="en-US" sz="3600" dirty="0"/>
          </a:p>
        </p:txBody>
      </p:sp>
      <p:pic>
        <p:nvPicPr>
          <p:cNvPr id="4" name="Picture 3" descr="Description: BEC Colour logo(reduced)"/>
          <p:cNvPicPr/>
          <p:nvPr/>
        </p:nvPicPr>
        <p:blipFill>
          <a:blip r:embed="rId2">
            <a:extLst>
              <a:ext uri="{28A0092B-C50C-407E-A947-70E740481C1C}">
                <a14:useLocalDpi xmlns:a14="http://schemas.microsoft.com/office/drawing/2010/main" val="0"/>
              </a:ext>
            </a:extLst>
          </a:blip>
          <a:srcRect/>
          <a:stretch>
            <a:fillRect/>
          </a:stretch>
        </p:blipFill>
        <p:spPr bwMode="auto">
          <a:xfrm>
            <a:off x="3418176" y="6172199"/>
            <a:ext cx="2238375" cy="609601"/>
          </a:xfrm>
          <a:prstGeom prst="rect">
            <a:avLst/>
          </a:prstGeom>
          <a:noFill/>
          <a:ln>
            <a:noFill/>
          </a:ln>
        </p:spPr>
      </p:pic>
      <p:pic>
        <p:nvPicPr>
          <p:cNvPr id="5" name="Picture 4" descr="Z:\Work 2015\CI manual\Umalusi Logo.jpg"/>
          <p:cNvPicPr/>
          <p:nvPr/>
        </p:nvPicPr>
        <p:blipFill rotWithShape="1">
          <a:blip r:embed="rId3" cstate="print">
            <a:extLst>
              <a:ext uri="{28A0092B-C50C-407E-A947-70E740481C1C}">
                <a14:useLocalDpi xmlns:a14="http://schemas.microsoft.com/office/drawing/2010/main" val="0"/>
              </a:ext>
            </a:extLst>
          </a:blip>
          <a:srcRect l="5984" t="38311" r="6416" b="42885"/>
          <a:stretch/>
        </p:blipFill>
        <p:spPr bwMode="auto">
          <a:xfrm>
            <a:off x="5957887" y="6019801"/>
            <a:ext cx="2805113" cy="838200"/>
          </a:xfrm>
          <a:prstGeom prst="rect">
            <a:avLst/>
          </a:prstGeom>
          <a:noFill/>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537CA38C-4CCA-43A4-964E-EEA2DCBF8AD5}" type="slidenum">
              <a:rPr lang="en-US" smtClean="0"/>
              <a:t>9</a:t>
            </a:fld>
            <a:endParaRPr lang="en-US" dirty="0"/>
          </a:p>
        </p:txBody>
      </p:sp>
    </p:spTree>
    <p:extLst>
      <p:ext uri="{BB962C8B-B14F-4D97-AF65-F5344CB8AC3E}">
        <p14:creationId xmlns:p14="http://schemas.microsoft.com/office/powerpoint/2010/main" val="315650253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5346</TotalTime>
  <Words>1028</Words>
  <Application>Microsoft Office PowerPoint</Application>
  <PresentationFormat>On-screen Show (4:3)</PresentationFormat>
  <Paragraphs>111</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Collaboration In Research</vt:lpstr>
      <vt:lpstr>Comparative Analysis Between Missing Scores Imputation Techniques  </vt:lpstr>
      <vt:lpstr>Introduction</vt:lpstr>
      <vt:lpstr>Background</vt:lpstr>
      <vt:lpstr>Statement of the Problem</vt:lpstr>
      <vt:lpstr>Purpose of Study</vt:lpstr>
      <vt:lpstr>Research Questions</vt:lpstr>
      <vt:lpstr>Methodology</vt:lpstr>
      <vt:lpstr>Methodology Cont’d</vt:lpstr>
      <vt:lpstr>Results</vt:lpstr>
      <vt:lpstr>Results Presentation Outline</vt:lpstr>
      <vt:lpstr>Block Analysis 1 Results</vt:lpstr>
      <vt:lpstr>BGCSE Mathematics: Using Paper2 to predict Paper1</vt:lpstr>
      <vt:lpstr>BGCSE Mathematics: Using Paper1 to predict Paper2</vt:lpstr>
      <vt:lpstr> Performance of Methods at Analysis Block 1</vt:lpstr>
      <vt:lpstr>Block Analysis 2 Results</vt:lpstr>
      <vt:lpstr>Performance of Methods at Analysis Block 1</vt:lpstr>
      <vt:lpstr>CMM Limitations</vt:lpstr>
      <vt:lpstr>Block Analysis 3 Results</vt:lpstr>
      <vt:lpstr>Performance of Methods for Analysis Block 3</vt:lpstr>
      <vt:lpstr>Description of Improved Criterion Mean Method</vt:lpstr>
      <vt:lpstr>PowerPoint Presentation</vt:lpstr>
      <vt:lpstr>Limitations of Techniques Dropped at Block Analysis 1</vt:lpstr>
      <vt:lpstr>Limitations of Techniques Dropped at Block Analysis 1</vt:lpstr>
      <vt:lpstr>Limitations of Technique Dropped at Block Analysis 2</vt:lpstr>
      <vt:lpstr>Recommendations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160</cp:revision>
  <cp:lastPrinted>2019-05-17T13:06:36Z</cp:lastPrinted>
  <dcterms:created xsi:type="dcterms:W3CDTF">2016-12-10T06:58:27Z</dcterms:created>
  <dcterms:modified xsi:type="dcterms:W3CDTF">2019-05-22T05:18:37Z</dcterms:modified>
</cp:coreProperties>
</file>